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423" r:id="rId2"/>
    <p:sldId id="441" r:id="rId3"/>
    <p:sldId id="424" r:id="rId4"/>
    <p:sldId id="425" r:id="rId5"/>
    <p:sldId id="426" r:id="rId6"/>
    <p:sldId id="442" r:id="rId7"/>
    <p:sldId id="427" r:id="rId8"/>
    <p:sldId id="444" r:id="rId9"/>
    <p:sldId id="445" r:id="rId10"/>
    <p:sldId id="439" r:id="rId11"/>
    <p:sldId id="446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8" r:id="rId20"/>
    <p:sldId id="435" r:id="rId21"/>
    <p:sldId id="440" r:id="rId22"/>
    <p:sldId id="437" r:id="rId23"/>
    <p:sldId id="447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D00"/>
    <a:srgbClr val="5F6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6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7E-2"/>
          <c:y val="0.05"/>
          <c:w val="0.95416666666666705"/>
          <c:h val="0.840932332677165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0833333333333298E-3"/>
                  <c:y val="-0.284373769685039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BA-4864-B6AA-000503617C2C}"/>
                </c:ext>
              </c:extLst>
            </c:dLbl>
            <c:dLbl>
              <c:idx val="1"/>
              <c:layout>
                <c:manualLayout>
                  <c:x val="4.2027882344975299E-17"/>
                  <c:y val="-0.313621885112755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BA-4864-B6AA-000503617C2C}"/>
                </c:ext>
              </c:extLst>
            </c:dLbl>
            <c:dLbl>
              <c:idx val="2"/>
              <c:layout>
                <c:manualLayout>
                  <c:x val="0"/>
                  <c:y val="-0.373138533464566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BA-4864-B6AA-000503617C2C}"/>
                </c:ext>
              </c:extLst>
            </c:dLbl>
            <c:dLbl>
              <c:idx val="3"/>
              <c:layout>
                <c:manualLayout>
                  <c:x val="2.5016656410782202E-3"/>
                  <c:y val="-0.423571883207516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BA-4864-B6AA-000503617C2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anchor="t" anchorCtr="1"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10.5</c:v>
                </c:pt>
                <c:pt idx="1">
                  <c:v>12</c:v>
                </c:pt>
                <c:pt idx="2">
                  <c:v>14.3</c:v>
                </c:pt>
                <c:pt idx="3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BA-4864-B6AA-000503617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1505848"/>
        <c:axId val="-2085446792"/>
      </c:barChart>
      <c:catAx>
        <c:axId val="-2081505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de-DE"/>
          </a:p>
        </c:txPr>
        <c:crossAx val="-2085446792"/>
        <c:crosses val="autoZero"/>
        <c:auto val="1"/>
        <c:lblAlgn val="ctr"/>
        <c:lblOffset val="100"/>
        <c:noMultiLvlLbl val="0"/>
      </c:catAx>
      <c:valAx>
        <c:axId val="-20854467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081505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A7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2-410E-B3AA-42EBF20DB56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5F6064"/>
                        </a:solidFill>
                        <a:latin typeface="FS Me "/>
                        <a:ea typeface="+mn-ea"/>
                        <a:cs typeface="+mn-cs"/>
                      </a:defRPr>
                    </a:pPr>
                    <a:fld id="{D883323F-A208-4FAE-BD90-0AFAE4AC77E6}" type="VALUE">
                      <a:rPr lang="en-US">
                        <a:solidFill>
                          <a:srgbClr val="5F6064"/>
                        </a:solidFill>
                      </a:rPr>
                      <a:pPr>
                        <a:defRPr sz="1400">
                          <a:solidFill>
                            <a:srgbClr val="5F6064"/>
                          </a:solidFill>
                          <a:latin typeface="FS Me "/>
                        </a:defRPr>
                      </a:pPr>
                      <a:t>[WERT]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5F6064"/>
                      </a:solidFill>
                      <a:latin typeface="FS Me 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312-410E-B3AA-42EBF20DB56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CC8CE9C-03E6-4DCB-B636-47D2EB2685AA}" type="VALUE">
                      <a:rPr lang="en-US">
                        <a:solidFill>
                          <a:srgbClr val="5F6064"/>
                        </a:solidFill>
                      </a:rPr>
                      <a:pPr/>
                      <a:t>[WERT]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16B-4919-BC61-958CB0686EB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8FC4C96-17B3-4631-BB8F-CBD27CE90387}" type="VALUE">
                      <a:rPr lang="en-US">
                        <a:solidFill>
                          <a:srgbClr val="5F6064"/>
                        </a:solidFill>
                      </a:rPr>
                      <a:pPr/>
                      <a:t>[WERT]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16B-4919-BC61-958CB0686EB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840A85F-A115-4E56-87DF-6364F6C38348}" type="VALUE">
                      <a:rPr lang="en-US">
                        <a:solidFill>
                          <a:srgbClr val="5F6064"/>
                        </a:solidFill>
                      </a:rPr>
                      <a:pPr/>
                      <a:t>[WERT]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16B-4919-BC61-958CB0686EB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84A2648-1560-4757-850E-D73FD6770588}" type="VALUE">
                      <a:rPr lang="en-US">
                        <a:solidFill>
                          <a:srgbClr val="5F6064"/>
                        </a:solidFill>
                      </a:rPr>
                      <a:pPr/>
                      <a:t>[WERT]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16B-4919-BC61-958CB0686EB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8FDC341-D1AF-4681-AC9A-C8985AFFEEC4}" type="VALUE">
                      <a:rPr lang="en-US">
                        <a:solidFill>
                          <a:srgbClr val="5F6064"/>
                        </a:solidFill>
                      </a:rPr>
                      <a:pPr/>
                      <a:t>[WERT]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16B-4919-BC61-958CB0686E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S Me 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Deutschland</c:v>
                </c:pt>
                <c:pt idx="1">
                  <c:v>Dänemark</c:v>
                </c:pt>
                <c:pt idx="2">
                  <c:v>Niederlande</c:v>
                </c:pt>
                <c:pt idx="3">
                  <c:v>Frankreich</c:v>
                </c:pt>
                <c:pt idx="5">
                  <c:v>China</c:v>
                </c:pt>
                <c:pt idx="6">
                  <c:v>USA (Texas)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12.58</c:v>
                </c:pt>
                <c:pt idx="1">
                  <c:v>5.6899999999999986</c:v>
                </c:pt>
                <c:pt idx="2">
                  <c:v>5.21</c:v>
                </c:pt>
                <c:pt idx="3" formatCode="0.00">
                  <c:v>4.5</c:v>
                </c:pt>
                <c:pt idx="5">
                  <c:v>6.3599999999999977</c:v>
                </c:pt>
                <c:pt idx="6">
                  <c:v>3.78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12-410E-B3AA-42EBF20DB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27"/>
        <c:axId val="-2085597496"/>
        <c:axId val="-2085601768"/>
      </c:barChart>
      <c:catAx>
        <c:axId val="-2085597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S Me "/>
                <a:ea typeface="+mn-ea"/>
                <a:cs typeface="+mn-cs"/>
              </a:defRPr>
            </a:pPr>
            <a:endParaRPr lang="de-DE"/>
          </a:p>
        </c:txPr>
        <c:crossAx val="-2085601768"/>
        <c:crosses val="autoZero"/>
        <c:auto val="1"/>
        <c:lblAlgn val="ctr"/>
        <c:lblOffset val="100"/>
        <c:noMultiLvlLbl val="0"/>
      </c:catAx>
      <c:valAx>
        <c:axId val="-2085601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085597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92782152230999"/>
          <c:y val="3.0188656412463901E-2"/>
          <c:w val="0.37973884514435702"/>
          <c:h val="0.8641959941792289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Tabelle1!$C$1</c:f>
              <c:strCache>
                <c:ptCount val="1"/>
                <c:pt idx="0">
                  <c:v>Potenziale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S Me Light" panose="02000506030000020004" pitchFamily="2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Netzwerk</c:v>
                </c:pt>
                <c:pt idx="1">
                  <c:v>Stromerzeugung</c:v>
                </c:pt>
                <c:pt idx="2">
                  <c:v>USV/Stromverteilung</c:v>
                </c:pt>
                <c:pt idx="3">
                  <c:v>Speicher</c:v>
                </c:pt>
                <c:pt idx="4">
                  <c:v>Abwärmenutzung</c:v>
                </c:pt>
                <c:pt idx="5">
                  <c:v>Server</c:v>
                </c:pt>
                <c:pt idx="6">
                  <c:v>Klimatisierung/Kühlung</c:v>
                </c:pt>
              </c:strCache>
            </c:strRef>
          </c:cat>
          <c:val>
            <c:numRef>
              <c:f>Tabelle1!$C$2:$C$8</c:f>
              <c:numCache>
                <c:formatCode>0%</c:formatCode>
                <c:ptCount val="7"/>
                <c:pt idx="0">
                  <c:v>0.27</c:v>
                </c:pt>
                <c:pt idx="1">
                  <c:v>0.44</c:v>
                </c:pt>
                <c:pt idx="2">
                  <c:v>0.53</c:v>
                </c:pt>
                <c:pt idx="3">
                  <c:v>0.54</c:v>
                </c:pt>
                <c:pt idx="4">
                  <c:v>0.59</c:v>
                </c:pt>
                <c:pt idx="5">
                  <c:v>0.64</c:v>
                </c:pt>
                <c:pt idx="6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72-455A-8FC7-A8C6FD47D891}"/>
            </c:ext>
          </c:extLst>
        </c:ser>
        <c:ser>
          <c:idx val="0"/>
          <c:order val="1"/>
          <c:tx>
            <c:strRef>
              <c:f>Tabelle1!$B$1</c:f>
              <c:strCache>
                <c:ptCount val="1"/>
                <c:pt idx="0">
                  <c:v>Erfolge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C72-455A-8FC7-A8C6FD47D89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72-455A-8FC7-A8C6FD47D89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C72-455A-8FC7-A8C6FD47D89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C72-455A-8FC7-A8C6FD47D89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C72-455A-8FC7-A8C6FD47D8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S Me Light" panose="02000506030000020004" pitchFamily="2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Netzwerk</c:v>
                </c:pt>
                <c:pt idx="1">
                  <c:v>Stromerzeugung</c:v>
                </c:pt>
                <c:pt idx="2">
                  <c:v>USV/Stromverteilung</c:v>
                </c:pt>
                <c:pt idx="3">
                  <c:v>Speicher</c:v>
                </c:pt>
                <c:pt idx="4">
                  <c:v>Abwärmenutzung</c:v>
                </c:pt>
                <c:pt idx="5">
                  <c:v>Server</c:v>
                </c:pt>
                <c:pt idx="6">
                  <c:v>Klimatisierung/Kühlung</c:v>
                </c:pt>
              </c:strCache>
            </c:strRef>
          </c:cat>
          <c:val>
            <c:numRef>
              <c:f>Tabelle1!$B$2:$B$8</c:f>
              <c:numCache>
                <c:formatCode>0%</c:formatCode>
                <c:ptCount val="7"/>
                <c:pt idx="0">
                  <c:v>0.21</c:v>
                </c:pt>
                <c:pt idx="1">
                  <c:v>0.09</c:v>
                </c:pt>
                <c:pt idx="2">
                  <c:v>0.47</c:v>
                </c:pt>
                <c:pt idx="3">
                  <c:v>0.57999999999999996</c:v>
                </c:pt>
                <c:pt idx="4">
                  <c:v>0.3</c:v>
                </c:pt>
                <c:pt idx="5">
                  <c:v>0.85</c:v>
                </c:pt>
                <c:pt idx="6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C72-455A-8FC7-A8C6FD47D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39"/>
        <c:axId val="-2080849224"/>
        <c:axId val="-2080845672"/>
      </c:barChart>
      <c:catAx>
        <c:axId val="-2080849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S Me Light" panose="02000506030000020004" pitchFamily="2" charset="0"/>
                <a:ea typeface="+mn-ea"/>
                <a:cs typeface="+mn-cs"/>
              </a:defRPr>
            </a:pPr>
            <a:endParaRPr lang="de-DE"/>
          </a:p>
        </c:txPr>
        <c:crossAx val="-2080845672"/>
        <c:crosses val="autoZero"/>
        <c:auto val="1"/>
        <c:lblAlgn val="ctr"/>
        <c:lblOffset val="100"/>
        <c:noMultiLvlLbl val="0"/>
      </c:catAx>
      <c:valAx>
        <c:axId val="-20808456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080849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S Me 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66666666666701"/>
          <c:y val="7.4999999999999997E-2"/>
          <c:w val="0.61250000000000004"/>
          <c:h val="0.91874999999999996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3C-4804-92A4-12A0C9E29E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3C-4804-92A4-12A0C9E29E72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3C-4804-92A4-12A0C9E29E72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3C-4804-92A4-12A0C9E29E72}"/>
              </c:ext>
            </c:extLst>
          </c:dPt>
          <c:dPt>
            <c:idx val="4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03C-4804-92A4-12A0C9E29E72}"/>
              </c:ext>
            </c:extLst>
          </c:dPt>
          <c:dPt>
            <c:idx val="5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03C-4804-92A4-12A0C9E29E72}"/>
              </c:ext>
            </c:extLst>
          </c:dPt>
          <c:dLbls>
            <c:dLbl>
              <c:idx val="0"/>
              <c:layout>
                <c:manualLayout>
                  <c:x val="-0.17770209973753281"/>
                  <c:y val="0.235216781496062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10433070866141"/>
                      <c:h val="0.16717937992125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03C-4804-92A4-12A0C9E29E7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595959"/>
                      </a:solidFill>
                      <a:latin typeface="FS Me 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403C-4804-92A4-12A0C9E29E72}"/>
                </c:ext>
              </c:extLst>
            </c:dLbl>
            <c:dLbl>
              <c:idx val="3"/>
              <c:layout>
                <c:manualLayout>
                  <c:x val="-7.8872703412073503E-2"/>
                  <c:y val="-2.839616141732280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 Me 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Netz-</a:t>
                    </a:r>
                  </a:p>
                  <a:p>
                    <a:pPr>
                      <a:defRPr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 Me "/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werk
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S Me 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3C-4804-92A4-12A0C9E29E7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Speicher-systeme
22%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3C-4804-92A4-12A0C9E29E72}"/>
                </c:ext>
              </c:extLst>
            </c:dLbl>
            <c:dLbl>
              <c:idx val="5"/>
              <c:layout>
                <c:manualLayout>
                  <c:x val="0.17818061023622001"/>
                  <c:y val="0.18602042322834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Server</a:t>
                    </a:r>
                  </a:p>
                  <a:p>
                    <a:r>
                      <a:rPr lang="en-US" baseline="0" dirty="0"/>
                      <a:t>31%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50459317585302"/>
                      <c:h val="0.161877952755905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03C-4804-92A4-12A0C9E29E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S Me 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Tabelle1!$A$2:$A$7</c:f>
              <c:strCache>
                <c:ptCount val="6"/>
                <c:pt idx="0">
                  <c:v>Klimatisierung</c:v>
                </c:pt>
                <c:pt idx="1">
                  <c:v>USV</c:v>
                </c:pt>
                <c:pt idx="2">
                  <c:v>Sonstiges</c:v>
                </c:pt>
                <c:pt idx="3">
                  <c:v>Netzwerk</c:v>
                </c:pt>
                <c:pt idx="4">
                  <c:v>Speichersysteme</c:v>
                </c:pt>
                <c:pt idx="5">
                  <c:v>Server</c:v>
                </c:pt>
              </c:strCache>
            </c:strRef>
          </c:cat>
          <c:val>
            <c:numRef>
              <c:f>Tabelle1!$B$2:$B$7</c:f>
              <c:numCache>
                <c:formatCode>0%</c:formatCode>
                <c:ptCount val="6"/>
                <c:pt idx="0">
                  <c:v>0.22</c:v>
                </c:pt>
                <c:pt idx="1">
                  <c:v>0.12</c:v>
                </c:pt>
                <c:pt idx="2">
                  <c:v>7.0000000000000007E-2</c:v>
                </c:pt>
                <c:pt idx="3">
                  <c:v>0.06</c:v>
                </c:pt>
                <c:pt idx="4">
                  <c:v>0.22</c:v>
                </c:pt>
                <c:pt idx="5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03C-4804-92A4-12A0C9E29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91666666666664"/>
          <c:y val="0.23851354417831172"/>
          <c:w val="0.42499999999999999"/>
          <c:h val="0.47221129140529156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DC-415A-82BE-5E4B11E817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DC-415A-82BE-5E4B11E81700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DC-415A-82BE-5E4B11E81700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DC-415A-82BE-5E4B11E81700}"/>
              </c:ext>
            </c:extLst>
          </c:dPt>
          <c:dPt>
            <c:idx val="4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DC-415A-82BE-5E4B11E81700}"/>
              </c:ext>
            </c:extLst>
          </c:dPt>
          <c:dPt>
            <c:idx val="5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DC-415A-82BE-5E4B11E81700}"/>
              </c:ext>
            </c:extLst>
          </c:dPt>
          <c:dLbls>
            <c:dLbl>
              <c:idx val="0"/>
              <c:layout>
                <c:manualLayout>
                  <c:x val="-1.2077099737532885E-2"/>
                  <c:y val="8.263706712825801E-2"/>
                </c:manualLayout>
              </c:layout>
              <c:spPr>
                <a:solidFill>
                  <a:prstClr val="white">
                    <a:alpha val="60000"/>
                  </a:prstClr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5F6064"/>
                      </a:solidFill>
                      <a:latin typeface="FS Me 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1187664041994748E-2"/>
                      <c:h val="6.53298525642906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3DC-415A-82BE-5E4B11E8170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595959"/>
                      </a:solidFill>
                      <a:latin typeface="FS Me 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3DC-415A-82BE-5E4B11E81700}"/>
                </c:ext>
              </c:extLst>
            </c:dLbl>
            <c:dLbl>
              <c:idx val="3"/>
              <c:layout>
                <c:manualLayout>
                  <c:x val="-7.2622703412073497E-2"/>
                  <c:y val="-7.006180777019779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S Me 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24%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FS Me 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DC-415A-82BE-5E4B11E8170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35%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DC-415A-82BE-5E4B11E81700}"/>
                </c:ext>
              </c:extLst>
            </c:dLbl>
            <c:dLbl>
              <c:idx val="5"/>
              <c:layout>
                <c:manualLayout>
                  <c:x val="0.1427639435695538"/>
                  <c:y val="0.1894919135547861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9%</a:t>
                    </a:r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50459317585302"/>
                      <c:h val="0.161877952755905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3DC-415A-82BE-5E4B11E817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S Me 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Tabelle1!$A$2:$A$7</c:f>
              <c:strCache>
                <c:ptCount val="6"/>
                <c:pt idx="0">
                  <c:v>Ja, wir nutzen die Abwärme sehr umfangreich (mehr als 50%)</c:v>
                </c:pt>
                <c:pt idx="1">
                  <c:v>Ja, wir nutzen einen Teil der Abwärme (10 bis 50%)</c:v>
                </c:pt>
                <c:pt idx="2">
                  <c:v>Ja, aber wir nutzen nur einen kleinen Teil der Abwärme (bis 10%)</c:v>
                </c:pt>
                <c:pt idx="3">
                  <c:v>Bei nächster größeren Modernisierung oder Neubau ist Abwärmenutzung vorgesehen</c:v>
                </c:pt>
                <c:pt idx="4">
                  <c:v>Keine Abwärmenutzung und auch keine Planung zur Nutzung der Abwärme</c:v>
                </c:pt>
                <c:pt idx="5">
                  <c:v>Keine Angabe</c:v>
                </c:pt>
              </c:strCache>
            </c:strRef>
          </c:cat>
          <c:val>
            <c:numRef>
              <c:f>Tabelle1!$B$2:$B$7</c:f>
              <c:numCache>
                <c:formatCode>0%</c:formatCode>
                <c:ptCount val="6"/>
                <c:pt idx="0">
                  <c:v>0.01</c:v>
                </c:pt>
                <c:pt idx="1">
                  <c:v>0.18</c:v>
                </c:pt>
                <c:pt idx="2">
                  <c:v>0.13</c:v>
                </c:pt>
                <c:pt idx="3">
                  <c:v>0.24</c:v>
                </c:pt>
                <c:pt idx="4">
                  <c:v>0.35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DC-415A-82BE-5E4B11E81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92782152230999"/>
          <c:y val="3.0188656412463901E-2"/>
          <c:w val="0.37973884514435702"/>
          <c:h val="0.864195994179228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Erfolge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3F0-48A7-90AF-0E48A312144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3F0-48A7-90AF-0E48A31214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S Me Light" panose="02000506030000020004" pitchFamily="2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Zu hohe Investitionen</c:v>
                </c:pt>
                <c:pt idx="1">
                  <c:v>Keine wirtschaftliche Nutzung möglich</c:v>
                </c:pt>
                <c:pt idx="2">
                  <c:v>Keine Abnehmer für die Abwärme vorhanden</c:v>
                </c:pt>
                <c:pt idx="3">
                  <c:v>Temperaturniveau zur Abwärmenutzung zu gering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0.27</c:v>
                </c:pt>
                <c:pt idx="1">
                  <c:v>0.65</c:v>
                </c:pt>
                <c:pt idx="2">
                  <c:v>0.42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F0-48A7-90AF-0E48A3121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39"/>
        <c:axId val="-2080849224"/>
        <c:axId val="-2080845672"/>
      </c:barChart>
      <c:catAx>
        <c:axId val="-2080849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S Me Light" panose="02000506030000020004" pitchFamily="2" charset="0"/>
                <a:ea typeface="+mn-ea"/>
                <a:cs typeface="+mn-cs"/>
              </a:defRPr>
            </a:pPr>
            <a:endParaRPr lang="de-DE"/>
          </a:p>
        </c:txPr>
        <c:crossAx val="-2080845672"/>
        <c:crosses val="autoZero"/>
        <c:auto val="1"/>
        <c:lblAlgn val="ctr"/>
        <c:lblOffset val="100"/>
        <c:noMultiLvlLbl val="0"/>
      </c:catAx>
      <c:valAx>
        <c:axId val="-20808456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080849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53CF5-4647-4CA8-9D23-C92FB4D1595E}" type="datetimeFigureOut">
              <a:rPr lang="de-DE" smtClean="0"/>
              <a:t>06.02.2018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32663-DDB5-44C8-9090-3B2A13B6E4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86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27150"/>
            <a:ext cx="4773613" cy="3581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955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1441450"/>
            <a:ext cx="5181600" cy="38877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035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1441450"/>
            <a:ext cx="5181600" cy="38877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841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1441450"/>
            <a:ext cx="5181600" cy="38877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018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27150"/>
            <a:ext cx="4773613" cy="3581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817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432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14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72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897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3638" y="1222375"/>
            <a:ext cx="4397375" cy="3298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5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327150"/>
            <a:ext cx="4773613" cy="3581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654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1441450"/>
            <a:ext cx="5181600" cy="38877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324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1441450"/>
            <a:ext cx="5181600" cy="38877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282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1441450"/>
            <a:ext cx="5181600" cy="38877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165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2788" y="1441450"/>
            <a:ext cx="5181600" cy="38877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698F4-5DC0-4BCF-8796-999FF43F98F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81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bei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466989" y="6252443"/>
            <a:ext cx="529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C37E6FB-C918-45B7-AFC7-05EDF39BBF6D}" type="slidenum">
              <a:rPr lang="de-DE" sz="1200" smtClean="0">
                <a:solidFill>
                  <a:srgbClr val="5F6064"/>
                </a:solidFill>
                <a:latin typeface="FS Me Light" panose="02000506030000020004" pitchFamily="2" charset="0"/>
              </a:rPr>
              <a:t>‹Nr.›</a:t>
            </a:fld>
            <a:endParaRPr lang="de-DE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sp>
        <p:nvSpPr>
          <p:cNvPr id="6" name="Abgerundetes Rechteck 5"/>
          <p:cNvSpPr/>
          <p:nvPr userDrawn="1"/>
        </p:nvSpPr>
        <p:spPr>
          <a:xfrm>
            <a:off x="152404" y="6800850"/>
            <a:ext cx="8839394" cy="57150"/>
          </a:xfrm>
          <a:prstGeom prst="round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84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00E7E7-A887-4306-BABA-8052F70F44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52" y="445576"/>
            <a:ext cx="1296387" cy="58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276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  <p15:guide id="2" pos="340" userDrawn="1">
          <p15:clr>
            <a:srgbClr val="FBAE40"/>
          </p15:clr>
        </p15:guide>
        <p15:guide id="3" pos="5397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4232" y="6552010"/>
            <a:ext cx="8064500" cy="33337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de-DE"/>
              <a:t>Energiesparen mit IT-Kühlung - in Medien &amp; Politik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797173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1" hasCustomPrompt="1"/>
          </p:nvPr>
        </p:nvSpPr>
        <p:spPr>
          <a:xfrm>
            <a:off x="414231" y="1196752"/>
            <a:ext cx="8315541" cy="4967288"/>
          </a:xfrm>
        </p:spPr>
        <p:txBody>
          <a:bodyPr/>
          <a:lstStyle>
            <a:lvl4pPr>
              <a:buClr>
                <a:schemeClr val="accent1"/>
              </a:buCl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noProof="0" dirty="0"/>
              <a:t>Text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5"/>
            <a:r>
              <a:rPr lang="en-US" noProof="0" dirty="0" err="1"/>
              <a:t>Sechste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14231" y="116637"/>
            <a:ext cx="5507588" cy="66713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4232" y="6552010"/>
            <a:ext cx="8064500" cy="33337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de-DE"/>
              <a:t>Energiesparen mit IT-Kühlung - in Medien &amp; Politik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967639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 userDrawn="1"/>
        </p:nvSpPr>
        <p:spPr>
          <a:xfrm>
            <a:off x="277606" y="6721437"/>
            <a:ext cx="8573845" cy="441064"/>
          </a:xfrm>
          <a:prstGeom prst="round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1698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2010422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" name="think-cell Folie" r:id="rId8" imgW="360" imgH="360" progId="TCLayout.ActiveDocument.1">
                  <p:embed/>
                </p:oleObj>
              </mc:Choice>
              <mc:Fallback>
                <p:oleObj name="think-cell Folie" r:id="rId8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AA51-427A-47F7-BC92-847F650E238B}" type="datetimeFigureOut">
              <a:rPr lang="de-DE" smtClean="0"/>
              <a:t>06.02.2018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E3313-AB47-4FCF-B8DF-DF108F630E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73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4012" y="377892"/>
            <a:ext cx="85373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5F6064"/>
                </a:solidFill>
                <a:latin typeface="FS Me Light" panose="02000506030000020004" pitchFamily="2" charset="0"/>
              </a:rPr>
              <a:t>Hot Fluid Computing</a:t>
            </a:r>
          </a:p>
          <a:p>
            <a:endParaRPr lang="de-DE" sz="40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r>
              <a:rPr lang="de-DE" sz="2800" dirty="0">
                <a:solidFill>
                  <a:srgbClr val="5F6064"/>
                </a:solidFill>
                <a:latin typeface="FS Me Light" panose="02000506030000020004" pitchFamily="2" charset="0"/>
              </a:rPr>
              <a:t>Direkte Flüssigkühlung von Standard-RZ-Komponenten mit Wärmerückgewinnung </a:t>
            </a:r>
          </a:p>
          <a:p>
            <a:endParaRPr lang="de-DE" sz="2800" dirty="0">
              <a:solidFill>
                <a:srgbClr val="FF7D00"/>
              </a:solidFill>
              <a:latin typeface="FS Me Light" panose="02000506030000020004" pitchFamily="2" charset="0"/>
            </a:endParaRPr>
          </a:p>
          <a:p>
            <a:r>
              <a:rPr lang="de-DE" sz="2400" dirty="0">
                <a:solidFill>
                  <a:srgbClr val="FF7D00"/>
                </a:solidFill>
                <a:latin typeface="FS Me Light" panose="02000506030000020004" pitchFamily="2" charset="0"/>
              </a:rPr>
              <a:t>Bewerbung zum Deutschen Rechenzentrumspreis 2017</a:t>
            </a:r>
            <a:endParaRPr lang="de-DE" sz="24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4012" y="4777202"/>
            <a:ext cx="7913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Dr. David Hoeflmayr</a:t>
            </a: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22.11.2016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609694" y="2083161"/>
            <a:ext cx="5534306" cy="3776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latin typeface="FS Me" panose="02000506040000020004" pitchFamily="2" charset="0"/>
            </a:endParaRPr>
          </a:p>
          <a:p>
            <a:pPr algn="ctr"/>
            <a:r>
              <a:rPr lang="de-DE" sz="2000" dirty="0">
                <a:latin typeface="FS Me" panose="02000506040000020004" pitchFamily="2" charset="0"/>
              </a:rPr>
              <a:t>Das Gesamtkonzept zur </a:t>
            </a:r>
          </a:p>
          <a:p>
            <a:pPr algn="ctr"/>
            <a:r>
              <a:rPr lang="de-DE" sz="2000" dirty="0">
                <a:latin typeface="FS Me" panose="02000506040000020004" pitchFamily="2" charset="0"/>
              </a:rPr>
              <a:t>Flüssigkühlung von RZ-Komponenten</a:t>
            </a:r>
          </a:p>
          <a:p>
            <a:pPr algn="ctr"/>
            <a:endParaRPr lang="de-DE" sz="2000" dirty="0">
              <a:latin typeface="FS Me Light" panose="02000506030000020004" pitchFamily="2" charset="0"/>
            </a:endParaRPr>
          </a:p>
          <a:p>
            <a:pPr algn="ctr"/>
            <a:endParaRPr lang="de-DE" sz="2000" dirty="0">
              <a:latin typeface="FS Me Light" panose="02000506030000020004" pitchFamily="2" charset="0"/>
            </a:endParaRPr>
          </a:p>
          <a:p>
            <a:pPr algn="ctr"/>
            <a:endParaRPr lang="de-DE" sz="2000" dirty="0">
              <a:latin typeface="FS Me Light" panose="02000506030000020004" pitchFamily="2" charset="0"/>
            </a:endParaRPr>
          </a:p>
          <a:p>
            <a:pPr algn="ctr"/>
            <a:r>
              <a:rPr lang="de-DE" sz="1400" dirty="0">
                <a:latin typeface="FS Me Light" panose="02000506030000020004" pitchFamily="2" charset="0"/>
              </a:rPr>
              <a:t>Freyung</a:t>
            </a:r>
            <a:r>
              <a:rPr lang="de-DE" sz="1400">
                <a:latin typeface="FS Me Light" panose="02000506030000020004" pitchFamily="2" charset="0"/>
              </a:rPr>
              <a:t>, 06.02.2018</a:t>
            </a:r>
            <a:endParaRPr lang="de-DE" sz="1400" dirty="0">
              <a:latin typeface="FS Me Light" panose="02000506030000020004" pitchFamily="2" charset="0"/>
            </a:endParaRPr>
          </a:p>
          <a:p>
            <a:pPr algn="ctr"/>
            <a:r>
              <a:rPr lang="de-DE" sz="1400" dirty="0">
                <a:latin typeface="FS Me Light" panose="02000506030000020004" pitchFamily="2" charset="0"/>
              </a:rPr>
              <a:t>Michael Haderer</a:t>
            </a:r>
          </a:p>
          <a:p>
            <a:pPr algn="ctr"/>
            <a:r>
              <a:rPr lang="de-DE" sz="1400" dirty="0">
                <a:latin typeface="FS Me Light" panose="02000506030000020004" pitchFamily="2" charset="0"/>
              </a:rPr>
              <a:t>Systems Engineering/Business Development</a:t>
            </a:r>
          </a:p>
          <a:p>
            <a:pPr algn="ctr"/>
            <a:endParaRPr lang="de-DE" sz="2000" dirty="0">
              <a:latin typeface="FS Me Light" panose="02000506030000020004" pitchFamily="2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4965267-B68B-48E5-B243-1C66A667A8C6}"/>
              </a:ext>
            </a:extLst>
          </p:cNvPr>
          <p:cNvSpPr/>
          <p:nvPr/>
        </p:nvSpPr>
        <p:spPr>
          <a:xfrm>
            <a:off x="3609694" y="873631"/>
            <a:ext cx="5714856" cy="815388"/>
          </a:xfrm>
          <a:prstGeom prst="rect">
            <a:avLst/>
          </a:prstGeom>
          <a:solidFill>
            <a:srgbClr val="FA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407F697-FF7D-43FB-9E2B-1F779D71D561}"/>
              </a:ext>
            </a:extLst>
          </p:cNvPr>
          <p:cNvSpPr/>
          <p:nvPr/>
        </p:nvSpPr>
        <p:spPr>
          <a:xfrm>
            <a:off x="3878920" y="911993"/>
            <a:ext cx="4666158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latin typeface="FS Me Light" panose="02000506030000020004" pitchFamily="2" charset="0"/>
              </a:rPr>
              <a:t>Hot Fluid</a:t>
            </a:r>
            <a:r>
              <a:rPr lang="de-DE" sz="3200" dirty="0">
                <a:solidFill>
                  <a:schemeClr val="bg1"/>
                </a:solidFill>
                <a:latin typeface="FS Me Light" panose="02000506030000020004" pitchFamily="2" charset="0"/>
              </a:rPr>
              <a:t>®</a:t>
            </a:r>
            <a:r>
              <a:rPr lang="de-DE" sz="3200" dirty="0">
                <a:latin typeface="FS Me Light" panose="02000506030000020004" pitchFamily="2" charset="0"/>
              </a:rPr>
              <a:t> Computing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D44EF1D-1CA8-4734-A220-B6E747FF04ED}"/>
              </a:ext>
            </a:extLst>
          </p:cNvPr>
          <p:cNvSpPr/>
          <p:nvPr/>
        </p:nvSpPr>
        <p:spPr>
          <a:xfrm>
            <a:off x="4122881" y="5815467"/>
            <a:ext cx="2003526" cy="9318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3025FF0-C8E0-42A2-9E80-3263BC39B2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917" y="5946007"/>
            <a:ext cx="1509651" cy="72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9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31377B9A-32EA-4CDE-8B70-AC4D7B6F6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175870"/>
              </p:ext>
            </p:extLst>
          </p:nvPr>
        </p:nvGraphicFramePr>
        <p:xfrm>
          <a:off x="-1047750" y="724826"/>
          <a:ext cx="6096000" cy="5486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424562" y="248522"/>
            <a:ext cx="627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7D00"/>
                </a:solidFill>
                <a:latin typeface="FS Me" panose="02000506040000020004" pitchFamily="2" charset="0"/>
              </a:rPr>
              <a:t>Abwärmenutzung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66759" y="1303630"/>
            <a:ext cx="384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FS Me Light" panose="02000506030000020004" pitchFamily="2" charset="0"/>
              </a:defRPr>
            </a:lvl1pPr>
          </a:lstStyle>
          <a:p>
            <a:r>
              <a:rPr lang="de-DE" dirty="0">
                <a:solidFill>
                  <a:srgbClr val="5F6064"/>
                </a:solidFill>
              </a:rPr>
              <a:t>Nutzen Sie die Abwärme Ihres Rechenzentrums/Ihrer Rechenzentren?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47487" y="6252029"/>
            <a:ext cx="6731000" cy="276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indent="0" defTabSz="844083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1200">
                <a:solidFill>
                  <a:srgbClr val="5F6064"/>
                </a:solidFill>
                <a:latin typeface="FS Me Light" panose="02000506030000020004" pitchFamily="2" charset="0"/>
                <a:ea typeface="+mj-ea"/>
                <a:cs typeface="+mj-cs"/>
              </a:defRPr>
            </a:lvl1pPr>
            <a:lvl2pPr marL="42204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92"/>
            </a:lvl2pPr>
            <a:lvl3pPr marL="844083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8"/>
            </a:lvl3pPr>
            <a:lvl4pPr marL="1266124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4pPr>
            <a:lvl5pPr marL="168816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5pPr>
            <a:lvl6pPr marL="2110207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6pPr>
            <a:lvl7pPr marL="2532248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7pPr>
            <a:lvl8pPr marL="2954289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8pPr>
            <a:lvl9pPr marL="337633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9pPr>
          </a:lstStyle>
          <a:p>
            <a:r>
              <a:rPr lang="de-DE" dirty="0"/>
              <a:t>Quelle: Energieeffizienz und Rechenzentren in Deutschland, </a:t>
            </a:r>
            <a:r>
              <a:rPr lang="de-DE" dirty="0" err="1"/>
              <a:t>Borderstep</a:t>
            </a:r>
            <a:r>
              <a:rPr lang="de-DE" dirty="0"/>
              <a:t> Institut, 2017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EF9CDF5-AEB2-4FC3-8C28-930E55A8FADF}"/>
              </a:ext>
            </a:extLst>
          </p:cNvPr>
          <p:cNvSpPr/>
          <p:nvPr/>
        </p:nvSpPr>
        <p:spPr>
          <a:xfrm>
            <a:off x="760674" y="4696123"/>
            <a:ext cx="3974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5F6064"/>
                </a:solidFill>
                <a:latin typeface="FS Me Light" panose="02000506030000020004" pitchFamily="2" charset="0"/>
              </a:rPr>
              <a:t>Ja, wir nutzen die Abwärme sehr umfangreich (&gt;50%)</a:t>
            </a:r>
          </a:p>
          <a:p>
            <a:r>
              <a:rPr lang="de-DE" sz="1200" dirty="0">
                <a:solidFill>
                  <a:srgbClr val="5F6064"/>
                </a:solidFill>
                <a:latin typeface="FS Me Light" panose="02000506030000020004" pitchFamily="2" charset="0"/>
              </a:rPr>
              <a:t>Ja, wir nutzen einen Teil der Abwärme (10-50%)</a:t>
            </a:r>
          </a:p>
          <a:p>
            <a:r>
              <a:rPr lang="de-DE" sz="1200" dirty="0">
                <a:solidFill>
                  <a:srgbClr val="5F6064"/>
                </a:solidFill>
                <a:latin typeface="FS Me Light" panose="02000506030000020004" pitchFamily="2" charset="0"/>
              </a:rPr>
              <a:t>Ja, aber nur einen kleinen Teil der Abwärme (&lt;10%)</a:t>
            </a:r>
          </a:p>
          <a:p>
            <a:r>
              <a:rPr lang="de-DE" sz="1200" dirty="0">
                <a:solidFill>
                  <a:srgbClr val="5F6064"/>
                </a:solidFill>
                <a:latin typeface="FS Me Light" panose="02000506030000020004" pitchFamily="2" charset="0"/>
              </a:rPr>
              <a:t>Bei nächster größeren Modernisierung oder Neubau ist Abwärmenutzung vorgesehen</a:t>
            </a:r>
          </a:p>
          <a:p>
            <a:r>
              <a:rPr lang="de-DE" sz="1200" dirty="0">
                <a:solidFill>
                  <a:srgbClr val="5F6064"/>
                </a:solidFill>
                <a:latin typeface="FS Me Light" panose="02000506030000020004" pitchFamily="2" charset="0"/>
              </a:rPr>
              <a:t>Keine Abwärmenutzung und auch keine Planung zur Nutzung der Abwärme</a:t>
            </a:r>
          </a:p>
          <a:p>
            <a:r>
              <a:rPr lang="de-DE" sz="1200" dirty="0">
                <a:solidFill>
                  <a:srgbClr val="5F6064"/>
                </a:solidFill>
                <a:latin typeface="FS Me Light" panose="02000506030000020004" pitchFamily="2" charset="0"/>
              </a:rPr>
              <a:t>Keine Angabe</a:t>
            </a:r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E2322BA8-973F-4C17-BF50-C8FBC3C523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8201385"/>
              </p:ext>
            </p:extLst>
          </p:nvPr>
        </p:nvGraphicFramePr>
        <p:xfrm>
          <a:off x="5245588" y="2294837"/>
          <a:ext cx="5243944" cy="391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id="{BDF0FAE0-7B57-4046-95C4-0C2D2D016CBD}"/>
              </a:ext>
            </a:extLst>
          </p:cNvPr>
          <p:cNvSpPr txBox="1"/>
          <p:nvPr/>
        </p:nvSpPr>
        <p:spPr>
          <a:xfrm>
            <a:off x="5031332" y="1346759"/>
            <a:ext cx="384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FS Me Light" panose="02000506030000020004" pitchFamily="2" charset="0"/>
              </a:defRPr>
            </a:lvl1pPr>
          </a:lstStyle>
          <a:p>
            <a:r>
              <a:rPr lang="de-DE" dirty="0">
                <a:solidFill>
                  <a:srgbClr val="5F6064"/>
                </a:solidFill>
              </a:rPr>
              <a:t>Wenn Sie bisher keine Abwärme nutzen, warum?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D8C5972-3A77-4AF9-8659-A6CA42471F0E}"/>
              </a:ext>
            </a:extLst>
          </p:cNvPr>
          <p:cNvSpPr/>
          <p:nvPr/>
        </p:nvSpPr>
        <p:spPr>
          <a:xfrm>
            <a:off x="608448" y="4761701"/>
            <a:ext cx="183733" cy="1416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B40BBA8-969E-4875-B095-1B608AB94242}"/>
              </a:ext>
            </a:extLst>
          </p:cNvPr>
          <p:cNvSpPr/>
          <p:nvPr/>
        </p:nvSpPr>
        <p:spPr>
          <a:xfrm>
            <a:off x="611000" y="4948118"/>
            <a:ext cx="183733" cy="1416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EA30C09-8D6C-4AE1-B449-A649A7CC8B24}"/>
              </a:ext>
            </a:extLst>
          </p:cNvPr>
          <p:cNvSpPr/>
          <p:nvPr/>
        </p:nvSpPr>
        <p:spPr>
          <a:xfrm>
            <a:off x="609640" y="5130455"/>
            <a:ext cx="183733" cy="1416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3CAB8B1-39BA-4CA9-9641-85977F7B8A27}"/>
              </a:ext>
            </a:extLst>
          </p:cNvPr>
          <p:cNvSpPr/>
          <p:nvPr/>
        </p:nvSpPr>
        <p:spPr>
          <a:xfrm>
            <a:off x="612192" y="5322570"/>
            <a:ext cx="183733" cy="1416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620FA5D-1E6F-4993-8A70-5A1FC300245A}"/>
              </a:ext>
            </a:extLst>
          </p:cNvPr>
          <p:cNvSpPr/>
          <p:nvPr/>
        </p:nvSpPr>
        <p:spPr>
          <a:xfrm>
            <a:off x="622736" y="5677711"/>
            <a:ext cx="183733" cy="1416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4845F51-AB00-44DB-9295-8AE560B4387C}"/>
              </a:ext>
            </a:extLst>
          </p:cNvPr>
          <p:cNvSpPr/>
          <p:nvPr/>
        </p:nvSpPr>
        <p:spPr>
          <a:xfrm>
            <a:off x="625288" y="6035578"/>
            <a:ext cx="183733" cy="1416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003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381000" y="342900"/>
            <a:ext cx="8534400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4154" dirty="0">
                <a:solidFill>
                  <a:srgbClr val="FF7D00"/>
                </a:solidFill>
                <a:latin typeface="FS Me" panose="02000506040000020004" pitchFamily="2" charset="0"/>
              </a:rPr>
              <a:t>AGENDA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59016" y="2605805"/>
            <a:ext cx="8025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FS Me Light" panose="02000506030000020004" pitchFamily="2" charset="0"/>
              </a:rPr>
              <a:t>Standortfaktor Stromkosten – Deutschland ist Schlusslicht</a:t>
            </a:r>
          </a:p>
          <a:p>
            <a:endParaRPr lang="de-DE" sz="2000" dirty="0">
              <a:latin typeface="FS Me Light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FS Me Light" panose="02000506030000020004" pitchFamily="2" charset="0"/>
              </a:rPr>
              <a:t>Abwandern oder Strom sparen – wo sind die Potentiale im RZ</a:t>
            </a:r>
          </a:p>
          <a:p>
            <a:endParaRPr lang="de-DE" sz="2000" dirty="0">
              <a:solidFill>
                <a:schemeClr val="bg1">
                  <a:lumMod val="85000"/>
                </a:schemeClr>
              </a:solidFill>
              <a:latin typeface="FS Me Light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FS Me Light" panose="02000506030000020004" pitchFamily="2" charset="0"/>
              </a:rPr>
              <a:t>Abwärme-Nutzung – der Beitrag des RZ zur „Wärmewende“</a:t>
            </a:r>
          </a:p>
          <a:p>
            <a:endParaRPr lang="de-DE" sz="2000" dirty="0">
              <a:latin typeface="FS Me Light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FA7D00"/>
                </a:solidFill>
                <a:latin typeface="FS Me Light" panose="02000506030000020004" pitchFamily="2" charset="0"/>
              </a:rPr>
              <a:t>Hot Fluid® Computing als ganzheitliches Kühlungskonzept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5780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0641" y="277955"/>
            <a:ext cx="6275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7D00"/>
                </a:solidFill>
                <a:latin typeface="FS Me" panose="02000506040000020004" pitchFamily="2" charset="0"/>
              </a:rPr>
              <a:t>Getrennte Welten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3021" y="958228"/>
            <a:ext cx="6280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5F6064"/>
                </a:solidFill>
                <a:latin typeface="FS Me Light" panose="02000506030000020004" pitchFamily="2" charset="0"/>
              </a:rPr>
              <a:t>Wärmeerzeugung und -abführung zusammenführen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1004"/>
          <a:stretch/>
        </p:blipFill>
        <p:spPr>
          <a:xfrm>
            <a:off x="560348" y="2231371"/>
            <a:ext cx="4527904" cy="252351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14"/>
          <a:stretch/>
        </p:blipFill>
        <p:spPr>
          <a:xfrm>
            <a:off x="4023360" y="4051176"/>
            <a:ext cx="4518412" cy="238010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482157" y="1678643"/>
            <a:ext cx="474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5F6064"/>
                </a:solidFill>
                <a:latin typeface="FS Me Light" panose="02000506030000020004" pitchFamily="2" charset="0"/>
              </a:rPr>
              <a:t>Klassische Infrastruktur</a:t>
            </a:r>
          </a:p>
          <a:p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Heizsystem getrennt von RZ-</a:t>
            </a:r>
            <a:r>
              <a:rPr lang="de-DE" sz="1400" dirty="0" err="1">
                <a:solidFill>
                  <a:srgbClr val="5F6064"/>
                </a:solidFill>
                <a:latin typeface="FS Me Light" panose="02000506030000020004" pitchFamily="2" charset="0"/>
              </a:rPr>
              <a:t>Entwärmung</a:t>
            </a: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881775" y="3524963"/>
            <a:ext cx="47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dirty="0">
                <a:solidFill>
                  <a:srgbClr val="5F6064"/>
                </a:solidFill>
                <a:latin typeface="FS Me Light" panose="02000506030000020004" pitchFamily="2" charset="0"/>
              </a:rPr>
              <a:t>Hot Fluid</a:t>
            </a:r>
          </a:p>
          <a:p>
            <a:pPr algn="r"/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RZ-Abwärme wird zum Heizen genutzt</a:t>
            </a:r>
          </a:p>
        </p:txBody>
      </p:sp>
    </p:spTree>
    <p:extLst>
      <p:ext uri="{BB962C8B-B14F-4D97-AF65-F5344CB8AC3E}">
        <p14:creationId xmlns:p14="http://schemas.microsoft.com/office/powerpoint/2010/main" val="2941339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60641" y="705735"/>
            <a:ext cx="62754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rgbClr val="FF7D00"/>
                </a:solidFill>
                <a:latin typeface="FS Me" panose="02000506040000020004" pitchFamily="2" charset="0"/>
              </a:rPr>
              <a:t>Die Ziele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77734" y="1224147"/>
            <a:ext cx="751038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1500" dirty="0">
                <a:solidFill>
                  <a:srgbClr val="FA7D00"/>
                </a:solidFill>
                <a:latin typeface="FS Me Light" panose="02000506030000020004" pitchFamily="2" charset="0"/>
              </a:rPr>
              <a:t>_</a:t>
            </a:r>
            <a:r>
              <a:rPr lang="de-DE" sz="1500" dirty="0">
                <a:solidFill>
                  <a:srgbClr val="5F6064"/>
                </a:solidFill>
                <a:latin typeface="FS Me Light" panose="02000506030000020004" pitchFamily="2" charset="0"/>
              </a:rPr>
              <a:t> Vollständiger Ersatz von Luftkühlung durch Wasserkühlung ermöglicht </a:t>
            </a:r>
          </a:p>
          <a:p>
            <a:pPr marL="742950" lvl="1" indent="-285750">
              <a:spcBef>
                <a:spcPts val="600"/>
              </a:spcBef>
              <a:buClr>
                <a:srgbClr val="FA7D00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rgbClr val="5F6064"/>
                </a:solidFill>
                <a:latin typeface="FS Me Light" panose="02000506030000020004" pitchFamily="2" charset="0"/>
              </a:rPr>
              <a:t>kompaktere Bauweise</a:t>
            </a:r>
          </a:p>
          <a:p>
            <a:pPr marL="742950" lvl="1" indent="-285750">
              <a:spcBef>
                <a:spcPts val="600"/>
              </a:spcBef>
              <a:buClr>
                <a:srgbClr val="FA7D00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rgbClr val="5F6064"/>
                </a:solidFill>
                <a:latin typeface="FS Me Light" panose="02000506030000020004" pitchFamily="2" charset="0"/>
              </a:rPr>
              <a:t>effektivere Wärmeableitung</a:t>
            </a:r>
          </a:p>
          <a:p>
            <a:pPr marL="742950" lvl="1" indent="-285750">
              <a:spcBef>
                <a:spcPts val="600"/>
              </a:spcBef>
              <a:buClr>
                <a:srgbClr val="FA7D00"/>
              </a:buClr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rgbClr val="5F6064"/>
                </a:solidFill>
                <a:latin typeface="FS Me Light" panose="02000506030000020004" pitchFamily="2" charset="0"/>
              </a:rPr>
              <a:t>Geräuschlosigkeit</a:t>
            </a:r>
          </a:p>
          <a:p>
            <a:pPr>
              <a:spcBef>
                <a:spcPts val="600"/>
              </a:spcBef>
            </a:pPr>
            <a:r>
              <a:rPr lang="de-DE" sz="1500" dirty="0">
                <a:solidFill>
                  <a:srgbClr val="FA7D00"/>
                </a:solidFill>
                <a:latin typeface="FS Me Light" panose="02000506030000020004" pitchFamily="2" charset="0"/>
              </a:rPr>
              <a:t>_ </a:t>
            </a:r>
            <a:r>
              <a:rPr lang="de-DE" sz="1500" dirty="0">
                <a:solidFill>
                  <a:srgbClr val="5F6064"/>
                </a:solidFill>
                <a:latin typeface="FS Me Light" panose="02000506030000020004" pitchFamily="2" charset="0"/>
              </a:rPr>
              <a:t>Wärmerückgewinnung</a:t>
            </a:r>
          </a:p>
          <a:p>
            <a:pPr>
              <a:spcBef>
                <a:spcPts val="600"/>
              </a:spcBef>
            </a:pPr>
            <a:r>
              <a:rPr lang="de-DE" sz="1500" dirty="0">
                <a:solidFill>
                  <a:srgbClr val="FA7D00"/>
                </a:solidFill>
                <a:latin typeface="FS Me Light" panose="02000506030000020004" pitchFamily="2" charset="0"/>
              </a:rPr>
              <a:t>_</a:t>
            </a:r>
            <a:r>
              <a:rPr lang="de-DE" sz="1500" dirty="0">
                <a:solidFill>
                  <a:srgbClr val="5F6064"/>
                </a:solidFill>
                <a:latin typeface="FS Me Light" panose="02000506030000020004" pitchFamily="2" charset="0"/>
              </a:rPr>
              <a:t> Praxistauglichkeit</a:t>
            </a:r>
          </a:p>
          <a:p>
            <a:pPr>
              <a:spcBef>
                <a:spcPts val="600"/>
              </a:spcBef>
            </a:pPr>
            <a:r>
              <a:rPr lang="de-DE" sz="1500" dirty="0">
                <a:solidFill>
                  <a:srgbClr val="FA7D00"/>
                </a:solidFill>
                <a:latin typeface="FS Me Light" panose="02000506030000020004" pitchFamily="2" charset="0"/>
              </a:rPr>
              <a:t>_</a:t>
            </a:r>
            <a:r>
              <a:rPr lang="de-DE" sz="1500" dirty="0">
                <a:solidFill>
                  <a:srgbClr val="5F6064"/>
                </a:solidFill>
                <a:latin typeface="FS Me Light" panose="02000506030000020004" pitchFamily="2" charset="0"/>
              </a:rPr>
              <a:t> Skalierbarkeit</a:t>
            </a:r>
          </a:p>
          <a:p>
            <a:pPr>
              <a:spcBef>
                <a:spcPts val="600"/>
              </a:spcBef>
            </a:pPr>
            <a:r>
              <a:rPr lang="de-DE" sz="1500" dirty="0">
                <a:solidFill>
                  <a:srgbClr val="FA7D00"/>
                </a:solidFill>
                <a:latin typeface="FS Me Light" panose="02000506030000020004" pitchFamily="2" charset="0"/>
              </a:rPr>
              <a:t>_</a:t>
            </a:r>
            <a:r>
              <a:rPr lang="de-DE" sz="1500" dirty="0">
                <a:solidFill>
                  <a:srgbClr val="5F6064"/>
                </a:solidFill>
                <a:latin typeface="FS Me Light" panose="02000506030000020004" pitchFamily="2" charset="0"/>
              </a:rPr>
              <a:t> Niedrige Anschaffungskosten und schneller Return on </a:t>
            </a:r>
            <a:r>
              <a:rPr lang="de-DE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Invest</a:t>
            </a:r>
            <a:endParaRPr lang="de-DE" sz="15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477735" y="3801379"/>
            <a:ext cx="8666264" cy="1764907"/>
            <a:chOff x="477735" y="3801379"/>
            <a:chExt cx="8666264" cy="1764907"/>
          </a:xfrm>
        </p:grpSpPr>
        <p:sp>
          <p:nvSpPr>
            <p:cNvPr id="8" name="Textfeld 7"/>
            <p:cNvSpPr txBox="1"/>
            <p:nvPr/>
          </p:nvSpPr>
          <p:spPr>
            <a:xfrm>
              <a:off x="477735" y="3801379"/>
              <a:ext cx="6275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000" dirty="0">
                  <a:solidFill>
                    <a:srgbClr val="FA7D00"/>
                  </a:solidFill>
                  <a:latin typeface="FS Me" panose="02000506040000020004" pitchFamily="2" charset="0"/>
                </a:rPr>
                <a:t>Die Lösung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94828" y="4319791"/>
              <a:ext cx="8649171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ts val="600"/>
                </a:spcBef>
              </a:pPr>
              <a:r>
                <a:rPr lang="de-DE" sz="1500" dirty="0">
                  <a:solidFill>
                    <a:srgbClr val="FA7D00"/>
                  </a:solidFill>
                  <a:latin typeface="FS Me Light" panose="02000506030000020004" pitchFamily="2" charset="0"/>
                </a:rPr>
                <a:t>_</a:t>
              </a:r>
              <a:r>
                <a:rPr lang="de-DE" sz="1500" dirty="0">
                  <a:solidFill>
                    <a:srgbClr val="5F6064"/>
                  </a:solidFill>
                  <a:latin typeface="FS Me Light" panose="02000506030000020004" pitchFamily="2" charset="0"/>
                </a:rPr>
                <a:t> Wasserbasierte Kühlflüssigkeit mit mehr als 55°C Rücklauftemperatur</a:t>
              </a:r>
            </a:p>
            <a:p>
              <a:pPr lvl="0">
                <a:spcBef>
                  <a:spcPts val="600"/>
                </a:spcBef>
              </a:pPr>
              <a:r>
                <a:rPr lang="de-DE" sz="1500" dirty="0">
                  <a:solidFill>
                    <a:srgbClr val="FA7D00"/>
                  </a:solidFill>
                  <a:latin typeface="FS Me Light" panose="02000506030000020004" pitchFamily="2" charset="0"/>
                </a:rPr>
                <a:t>_</a:t>
              </a:r>
              <a:r>
                <a:rPr lang="de-DE" sz="1500" dirty="0">
                  <a:solidFill>
                    <a:srgbClr val="5F6064"/>
                  </a:solidFill>
                  <a:latin typeface="FS Me Light" panose="02000506030000020004" pitchFamily="2" charset="0"/>
                </a:rPr>
                <a:t> Standard-Gebäudetechnik für den Anschluss an Wärmetauscher/Pufferspeicher	</a:t>
              </a:r>
            </a:p>
            <a:p>
              <a:pPr lvl="0">
                <a:spcBef>
                  <a:spcPts val="600"/>
                </a:spcBef>
              </a:pPr>
              <a:r>
                <a:rPr lang="de-DE" sz="1500" dirty="0">
                  <a:solidFill>
                    <a:srgbClr val="FA7D00"/>
                  </a:solidFill>
                  <a:latin typeface="FS Me Light" panose="02000506030000020004" pitchFamily="2" charset="0"/>
                </a:rPr>
                <a:t>_</a:t>
              </a:r>
              <a:r>
                <a:rPr lang="de-DE" sz="1500" dirty="0">
                  <a:solidFill>
                    <a:srgbClr val="5F6064"/>
                  </a:solidFill>
                  <a:latin typeface="FS Me Light" panose="02000506030000020004" pitchFamily="2" charset="0"/>
                </a:rPr>
                <a:t> Verwendung von Standard-Komponenten (Server-Mainboards und Switches)</a:t>
              </a:r>
            </a:p>
            <a:p>
              <a:pPr lvl="0">
                <a:spcBef>
                  <a:spcPts val="600"/>
                </a:spcBef>
              </a:pPr>
              <a:r>
                <a:rPr lang="de-DE" sz="1500" dirty="0">
                  <a:solidFill>
                    <a:srgbClr val="FA7D00"/>
                  </a:solidFill>
                  <a:latin typeface="FS Me Light" panose="02000506030000020004" pitchFamily="2" charset="0"/>
                </a:rPr>
                <a:t>_ </a:t>
              </a:r>
              <a:r>
                <a:rPr lang="de-DE" sz="1500" dirty="0">
                  <a:solidFill>
                    <a:srgbClr val="5F6064"/>
                  </a:solidFill>
                  <a:latin typeface="FS Me Light" panose="02000506030000020004" pitchFamily="2" charset="0"/>
                </a:rPr>
                <a:t>Kühlkörper für Mainboards und Komponenten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860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465" y="4364061"/>
            <a:ext cx="4149345" cy="2333583"/>
          </a:xfrm>
          <a:prstGeom prst="rect">
            <a:avLst/>
          </a:prstGeom>
        </p:spPr>
      </p:pic>
      <p:pic>
        <p:nvPicPr>
          <p:cNvPr id="9" name="Bild 2" descr="Hot_Fluid_Mainboard_schraeg_WEB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04" t="22249" r="4232" b="27581"/>
          <a:stretch/>
        </p:blipFill>
        <p:spPr>
          <a:xfrm rot="21118845">
            <a:off x="739429" y="1445169"/>
            <a:ext cx="4918260" cy="212613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60641" y="404955"/>
            <a:ext cx="62754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rgbClr val="FA7D00"/>
                </a:solidFill>
                <a:latin typeface="FS Me" panose="02000506040000020004" pitchFamily="2" charset="0"/>
              </a:rPr>
              <a:t>Mainboard-Kühlung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77735" y="890415"/>
            <a:ext cx="6280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5F6064"/>
                </a:solidFill>
                <a:latin typeface="FS Me Light" panose="02000506030000020004" pitchFamily="2" charset="0"/>
              </a:rPr>
              <a:t>Adaptive Kühlkörper für das gesamte Board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2403" y="4049077"/>
            <a:ext cx="518989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FA7D00"/>
                </a:solidFill>
                <a:latin typeface="FS Me Light" panose="02000506030000020004" pitchFamily="2" charset="0"/>
              </a:rPr>
              <a:t>_ 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direkte Flüssigkühlung vermeidet Hot Spots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FA7D00"/>
                </a:solidFill>
                <a:latin typeface="FS Me Light" panose="02000506030000020004" pitchFamily="2" charset="0"/>
              </a:rPr>
              <a:t>_ 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passive Kühlung – keine Lüfter, kein Lärm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FA7D00"/>
                </a:solidFill>
                <a:latin typeface="FS Me Light" panose="02000506030000020004" pitchFamily="2" charset="0"/>
              </a:rPr>
              <a:t>_ 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100 % Abdeckung aller Mainboard-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Komponenten</a:t>
            </a:r>
            <a:endParaRPr lang="en-US" sz="15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FA7D00"/>
                </a:solidFill>
                <a:latin typeface="FS Me Light" panose="02000506030000020004" pitchFamily="2" charset="0"/>
              </a:rPr>
              <a:t>_ 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gleichmäßige Temperaturverteilung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FA7D00"/>
                </a:solidFill>
                <a:latin typeface="FS Me Light" panose="02000506030000020004" pitchFamily="2" charset="0"/>
              </a:rPr>
              <a:t>_ 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intelligente Kühlmittelführung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FA7D00"/>
                </a:solidFill>
                <a:latin typeface="FS Me Light" panose="02000506030000020004" pitchFamily="2" charset="0"/>
              </a:rPr>
              <a:t>_ 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Einfache Montage und Wartung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01"/>
          <a:stretch/>
        </p:blipFill>
        <p:spPr>
          <a:xfrm>
            <a:off x="4988701" y="3068524"/>
            <a:ext cx="4114109" cy="175845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642301" y="6221770"/>
            <a:ext cx="319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Hot-Fluid Computing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642301" y="4210172"/>
            <a:ext cx="3196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Standard Luftkühlung</a:t>
            </a:r>
          </a:p>
        </p:txBody>
      </p:sp>
    </p:spTree>
    <p:extLst>
      <p:ext uri="{BB962C8B-B14F-4D97-AF65-F5344CB8AC3E}">
        <p14:creationId xmlns:p14="http://schemas.microsoft.com/office/powerpoint/2010/main" val="2895663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0641" y="501813"/>
            <a:ext cx="62754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rgbClr val="FA7D00"/>
                </a:solidFill>
                <a:latin typeface="FS Me" panose="02000506040000020004" pitchFamily="2" charset="0"/>
              </a:rPr>
              <a:t>Komponenten-Kühlung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0641" y="989326"/>
            <a:ext cx="793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5F6064"/>
                </a:solidFill>
                <a:latin typeface="FS Me Light" panose="02000506030000020004" pitchFamily="2" charset="0"/>
              </a:rPr>
              <a:t>Um ganz auf Lüfter zu verzichten, genügt Mainboard-Kühlung nicht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60641" y="1554121"/>
            <a:ext cx="4506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Übertragung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 des Mainboard-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Kühlkonzepts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 auf 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FA7D00"/>
                </a:solidFill>
                <a:latin typeface="FS Me Light" panose="02000506030000020004" pitchFamily="2" charset="0"/>
              </a:rPr>
              <a:t>_ 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Ethernet-Switches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FA7D00"/>
                </a:solidFill>
                <a:latin typeface="FS Me Light" panose="02000506030000020004" pitchFamily="2" charset="0"/>
              </a:rPr>
              <a:t>_ 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Infiniband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-Switches</a:t>
            </a:r>
          </a:p>
          <a:p>
            <a:pPr>
              <a:lnSpc>
                <a:spcPct val="150000"/>
              </a:lnSpc>
            </a:pPr>
            <a:r>
              <a:rPr lang="en-US" sz="1500" dirty="0">
                <a:solidFill>
                  <a:srgbClr val="FA7D00"/>
                </a:solidFill>
                <a:latin typeface="FS Me Light" panose="02000506030000020004" pitchFamily="2" charset="0"/>
              </a:rPr>
              <a:t>_ 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Netzteile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mit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Gleich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- und 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Wechselstrom-Eingang</a:t>
            </a:r>
            <a:endParaRPr lang="en-US" sz="15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5" y="1742066"/>
            <a:ext cx="3229232" cy="1212942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460640" y="3562138"/>
            <a:ext cx="8502128" cy="3040570"/>
            <a:chOff x="460640" y="3562138"/>
            <a:chExt cx="8502128" cy="3040570"/>
          </a:xfrm>
        </p:grpSpPr>
        <p:sp>
          <p:nvSpPr>
            <p:cNvPr id="8" name="Textfeld 7"/>
            <p:cNvSpPr txBox="1"/>
            <p:nvPr/>
          </p:nvSpPr>
          <p:spPr>
            <a:xfrm>
              <a:off x="460640" y="3562138"/>
              <a:ext cx="627543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000" dirty="0">
                  <a:solidFill>
                    <a:srgbClr val="FA7D00"/>
                  </a:solidFill>
                  <a:latin typeface="FS Me" panose="02000506040000020004" pitchFamily="2" charset="0"/>
                </a:rPr>
                <a:t>Stand-</a:t>
              </a:r>
              <a:r>
                <a:rPr lang="de-DE" sz="3000" dirty="0" err="1">
                  <a:solidFill>
                    <a:srgbClr val="FA7D00"/>
                  </a:solidFill>
                  <a:latin typeface="FS Me" panose="02000506040000020004" pitchFamily="2" charset="0"/>
                </a:rPr>
                <a:t>Alone</a:t>
              </a:r>
              <a:r>
                <a:rPr lang="de-DE" sz="3000" dirty="0">
                  <a:solidFill>
                    <a:srgbClr val="FA7D00"/>
                  </a:solidFill>
                  <a:latin typeface="FS Me" panose="02000506040000020004" pitchFamily="2" charset="0"/>
                </a:rPr>
                <a:t> Einheit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60640" y="4051395"/>
              <a:ext cx="79330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de-DE" sz="1600" dirty="0">
                  <a:solidFill>
                    <a:srgbClr val="5F6064"/>
                  </a:solidFill>
                  <a:latin typeface="FS Me Light" panose="02000506030000020004" pitchFamily="2" charset="0"/>
                </a:rPr>
                <a:t>Kompaktes System als praxistauglicher Proof-</a:t>
              </a:r>
              <a:r>
                <a:rPr lang="de-DE" sz="1600" dirty="0" err="1">
                  <a:solidFill>
                    <a:srgbClr val="5F6064"/>
                  </a:solidFill>
                  <a:latin typeface="FS Me Light" panose="02000506030000020004" pitchFamily="2" charset="0"/>
                </a:rPr>
                <a:t>of</a:t>
              </a:r>
              <a:r>
                <a:rPr lang="de-DE" sz="1600" dirty="0">
                  <a:solidFill>
                    <a:srgbClr val="5F6064"/>
                  </a:solidFill>
                  <a:latin typeface="FS Me Light" panose="02000506030000020004" pitchFamily="2" charset="0"/>
                </a:rPr>
                <a:t>-</a:t>
              </a:r>
              <a:r>
                <a:rPr lang="de-DE" sz="1600" dirty="0" err="1">
                  <a:solidFill>
                    <a:srgbClr val="5F6064"/>
                  </a:solidFill>
                  <a:latin typeface="FS Me Light" panose="02000506030000020004" pitchFamily="2" charset="0"/>
                </a:rPr>
                <a:t>Concept</a:t>
              </a:r>
              <a:endParaRPr lang="de-DE" sz="1600" dirty="0">
                <a:solidFill>
                  <a:srgbClr val="5F6064"/>
                </a:solidFill>
                <a:latin typeface="FS Me Light" panose="02000506030000020004" pitchFamily="2" charset="0"/>
              </a:endParaRPr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9040" y="4051932"/>
              <a:ext cx="2553728" cy="2550776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460640" y="4453109"/>
              <a:ext cx="4032482" cy="1823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1500" dirty="0">
                  <a:solidFill>
                    <a:srgbClr val="FA7D00"/>
                  </a:solidFill>
                  <a:latin typeface="FS Me Light" panose="02000506030000020004" pitchFamily="2" charset="0"/>
                </a:rPr>
                <a:t>_ </a:t>
              </a:r>
              <a:r>
                <a:rPr lang="en-US" sz="1500" dirty="0" err="1">
                  <a:solidFill>
                    <a:srgbClr val="5F6064"/>
                  </a:solidFill>
                  <a:latin typeface="FS Me Light" panose="02000506030000020004" pitchFamily="2" charset="0"/>
                </a:rPr>
                <a:t>integrierter</a:t>
              </a:r>
              <a:r>
                <a:rPr lang="en-US" sz="1500" dirty="0">
                  <a:solidFill>
                    <a:srgbClr val="5F6064"/>
                  </a:solidFill>
                  <a:latin typeface="FS Me Light" panose="02000506030000020004" pitchFamily="2" charset="0"/>
                </a:rPr>
                <a:t> </a:t>
              </a:r>
              <a:r>
                <a:rPr lang="en-US" sz="1500" dirty="0" err="1">
                  <a:solidFill>
                    <a:srgbClr val="5F6064"/>
                  </a:solidFill>
                  <a:latin typeface="FS Me Light" panose="02000506030000020004" pitchFamily="2" charset="0"/>
                </a:rPr>
                <a:t>Kühlkreislauf</a:t>
              </a:r>
              <a:endParaRPr lang="en-US" sz="1500" dirty="0">
                <a:solidFill>
                  <a:srgbClr val="5F6064"/>
                </a:solidFill>
                <a:latin typeface="FS Me Light" panose="02000506030000020004" pitchFamily="2" charset="0"/>
              </a:endParaRPr>
            </a:p>
            <a:p>
              <a:pPr lvl="0">
                <a:lnSpc>
                  <a:spcPct val="150000"/>
                </a:lnSpc>
              </a:pPr>
              <a:r>
                <a:rPr lang="en-US" sz="1500" dirty="0">
                  <a:solidFill>
                    <a:srgbClr val="FA7D00"/>
                  </a:solidFill>
                  <a:latin typeface="FS Me Light" panose="02000506030000020004" pitchFamily="2" charset="0"/>
                </a:rPr>
                <a:t>_ </a:t>
              </a:r>
              <a:r>
                <a:rPr lang="en-US" sz="1500" dirty="0">
                  <a:solidFill>
                    <a:srgbClr val="5F6064"/>
                  </a:solidFill>
                  <a:latin typeface="FS Me Light" panose="02000506030000020004" pitchFamily="2" charset="0"/>
                </a:rPr>
                <a:t>8 Mainboards</a:t>
              </a:r>
            </a:p>
            <a:p>
              <a:pPr lvl="0">
                <a:lnSpc>
                  <a:spcPct val="150000"/>
                </a:lnSpc>
              </a:pPr>
              <a:r>
                <a:rPr lang="en-US" sz="1500" dirty="0">
                  <a:solidFill>
                    <a:srgbClr val="FA7D00"/>
                  </a:solidFill>
                  <a:latin typeface="FS Me Light" panose="02000506030000020004" pitchFamily="2" charset="0"/>
                </a:rPr>
                <a:t>_ </a:t>
              </a:r>
              <a:r>
                <a:rPr lang="en-US" sz="1500" dirty="0">
                  <a:solidFill>
                    <a:srgbClr val="5F6064"/>
                  </a:solidFill>
                  <a:latin typeface="FS Me Light" panose="02000506030000020004" pitchFamily="2" charset="0"/>
                </a:rPr>
                <a:t>Ethernet Switch</a:t>
              </a:r>
            </a:p>
            <a:p>
              <a:pPr lvl="0">
                <a:lnSpc>
                  <a:spcPct val="150000"/>
                </a:lnSpc>
              </a:pPr>
              <a:r>
                <a:rPr lang="en-US" sz="1500" dirty="0">
                  <a:solidFill>
                    <a:srgbClr val="FA7D00"/>
                  </a:solidFill>
                  <a:latin typeface="FS Me Light" panose="02000506030000020004" pitchFamily="2" charset="0"/>
                </a:rPr>
                <a:t>_ </a:t>
              </a:r>
              <a:r>
                <a:rPr lang="en-US" sz="1500" dirty="0">
                  <a:solidFill>
                    <a:srgbClr val="5F6064"/>
                  </a:solidFill>
                  <a:latin typeface="FS Me Light" panose="02000506030000020004" pitchFamily="2" charset="0"/>
                </a:rPr>
                <a:t>Infiniband Switch</a:t>
              </a:r>
            </a:p>
            <a:p>
              <a:pPr lvl="0">
                <a:lnSpc>
                  <a:spcPct val="150000"/>
                </a:lnSpc>
              </a:pPr>
              <a:r>
                <a:rPr lang="en-US" sz="1500" dirty="0">
                  <a:solidFill>
                    <a:srgbClr val="FA7D00"/>
                  </a:solidFill>
                  <a:latin typeface="FS Me Light" panose="02000506030000020004" pitchFamily="2" charset="0"/>
                </a:rPr>
                <a:t>_ </a:t>
              </a:r>
              <a:r>
                <a:rPr lang="en-US" sz="1500" dirty="0">
                  <a:solidFill>
                    <a:srgbClr val="5F6064"/>
                  </a:solidFill>
                  <a:latin typeface="FS Me Light" panose="02000506030000020004" pitchFamily="2" charset="0"/>
                </a:rPr>
                <a:t>zwei 3-kW-Netzteile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8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0641" y="404955"/>
            <a:ext cx="62754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rgbClr val="FF7D00"/>
                </a:solidFill>
                <a:latin typeface="FS Me" panose="02000506040000020004" pitchFamily="2" charset="0"/>
              </a:rPr>
              <a:t>Praxistauglichkeit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0641" y="892468"/>
            <a:ext cx="793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600" dirty="0">
                <a:solidFill>
                  <a:srgbClr val="5F6064"/>
                </a:solidFill>
                <a:latin typeface="FS Me Light" panose="02000506030000020004" pitchFamily="2" charset="0"/>
              </a:rPr>
              <a:t>Verantwortlichkeiten von IT und FM klar getrennt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01830" y="1446466"/>
            <a:ext cx="403433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</a:pPr>
            <a:r>
              <a:rPr lang="de-DE" sz="1500" dirty="0">
                <a:solidFill>
                  <a:srgbClr val="5F6064"/>
                </a:solidFill>
                <a:latin typeface="FS Me" panose="02000506040000020004" pitchFamily="2" charset="0"/>
              </a:rPr>
              <a:t>Für die IT</a:t>
            </a:r>
            <a:endParaRPr lang="en-US" sz="15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177800" indent="-177800">
              <a:lnSpc>
                <a:spcPct val="150000"/>
              </a:lnSpc>
            </a:pPr>
            <a:r>
              <a:rPr lang="en-US" sz="1500" dirty="0">
                <a:solidFill>
                  <a:srgbClr val="FA7D00"/>
                </a:solidFill>
                <a:latin typeface="FS Me Light" panose="02000506030000020004" pitchFamily="2" charset="0"/>
              </a:rPr>
              <a:t>_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 	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Kein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Kontakt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 von IT-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Mitarbeitern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mit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Kühlflüssigkeit</a:t>
            </a:r>
            <a:endParaRPr lang="en-US" sz="15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177800" indent="-177800">
              <a:lnSpc>
                <a:spcPct val="150000"/>
              </a:lnSpc>
            </a:pPr>
            <a:r>
              <a:rPr lang="en-US" sz="1500" dirty="0">
                <a:solidFill>
                  <a:srgbClr val="FA7D00"/>
                </a:solidFill>
                <a:latin typeface="FS Me Light" panose="02000506030000020004" pitchFamily="2" charset="0"/>
              </a:rPr>
              <a:t>_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 	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Tropffreie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, 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gasdichte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Konnektoren</a:t>
            </a:r>
            <a:endParaRPr lang="en-US" sz="15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177800" indent="-177800">
              <a:lnSpc>
                <a:spcPct val="150000"/>
              </a:lnSpc>
            </a:pPr>
            <a:r>
              <a:rPr lang="en-US" sz="1500" dirty="0">
                <a:solidFill>
                  <a:srgbClr val="FA7D00"/>
                </a:solidFill>
                <a:latin typeface="FS Me Light" panose="02000506030000020004" pitchFamily="2" charset="0"/>
              </a:rPr>
              <a:t>_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 	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Einfache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 Montage 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im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 Rack</a:t>
            </a:r>
          </a:p>
          <a:p>
            <a:pPr marL="177800" indent="-177800">
              <a:lnSpc>
                <a:spcPct val="150000"/>
              </a:lnSpc>
            </a:pPr>
            <a:r>
              <a:rPr lang="en-US" sz="1500" dirty="0">
                <a:solidFill>
                  <a:srgbClr val="FA7D00"/>
                </a:solidFill>
                <a:latin typeface="FS Me Light" panose="02000506030000020004" pitchFamily="2" charset="0"/>
              </a:rPr>
              <a:t>_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 	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Kein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hydraulischer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Abgleich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notwendig</a:t>
            </a:r>
            <a:b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</a:b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(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Tichelmann-Prinzip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738637" y="1446466"/>
            <a:ext cx="399488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</a:pPr>
            <a:r>
              <a:rPr lang="de-DE" sz="1500" dirty="0">
                <a:solidFill>
                  <a:srgbClr val="5F6064"/>
                </a:solidFill>
                <a:latin typeface="FS Me" panose="02000506040000020004" pitchFamily="2" charset="0"/>
              </a:rPr>
              <a:t>Für das Facility Management</a:t>
            </a:r>
            <a:endParaRPr lang="en-US" sz="15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177800" indent="-177800">
              <a:lnSpc>
                <a:spcPct val="150000"/>
              </a:lnSpc>
            </a:pPr>
            <a:r>
              <a:rPr lang="en-US" sz="1500" dirty="0">
                <a:solidFill>
                  <a:srgbClr val="FA7D00"/>
                </a:solidFill>
                <a:latin typeface="FS Me Light" panose="02000506030000020004" pitchFamily="2" charset="0"/>
              </a:rPr>
              <a:t>_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	Standard-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Anschlüsse</a:t>
            </a:r>
            <a:endParaRPr lang="en-US" sz="1500" dirty="0">
              <a:solidFill>
                <a:srgbClr val="FA7D00"/>
              </a:solidFill>
              <a:latin typeface="FS Me Light" panose="02000506030000020004" pitchFamily="2" charset="0"/>
            </a:endParaRPr>
          </a:p>
          <a:p>
            <a:pPr marL="177800" indent="-177800">
              <a:lnSpc>
                <a:spcPct val="150000"/>
              </a:lnSpc>
            </a:pPr>
            <a:r>
              <a:rPr lang="en-US" sz="1500" dirty="0">
                <a:solidFill>
                  <a:srgbClr val="FA7D00"/>
                </a:solidFill>
                <a:latin typeface="FS Me Light" panose="02000506030000020004" pitchFamily="2" charset="0"/>
              </a:rPr>
              <a:t>_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 	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Primär-Wärmetauscher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</a:p>
          <a:p>
            <a:pPr marL="177800" indent="-177800">
              <a:lnSpc>
                <a:spcPct val="150000"/>
              </a:lnSpc>
            </a:pPr>
            <a:r>
              <a:rPr lang="en-US" sz="1500" dirty="0">
                <a:solidFill>
                  <a:srgbClr val="FA7D00"/>
                </a:solidFill>
                <a:latin typeface="FS Me Light" panose="02000506030000020004" pitchFamily="2" charset="0"/>
              </a:rPr>
              <a:t>_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 	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getrennter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Kühlmittelkreislauf</a:t>
            </a:r>
            <a:endParaRPr lang="en-US" sz="15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177800" indent="-177800">
              <a:lnSpc>
                <a:spcPct val="150000"/>
              </a:lnSpc>
            </a:pPr>
            <a:r>
              <a:rPr lang="en-US" sz="1500" dirty="0">
                <a:solidFill>
                  <a:srgbClr val="FA7D00"/>
                </a:solidFill>
                <a:latin typeface="FS Me Light" panose="02000506030000020004" pitchFamily="2" charset="0"/>
              </a:rPr>
              <a:t>_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 	System 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wird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befüllt</a:t>
            </a:r>
            <a:r>
              <a:rPr lang="en-US" sz="15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  <a:r>
              <a:rPr lang="en-US" sz="1500" dirty="0" err="1">
                <a:solidFill>
                  <a:srgbClr val="5F6064"/>
                </a:solidFill>
                <a:latin typeface="FS Me Light" panose="02000506030000020004" pitchFamily="2" charset="0"/>
              </a:rPr>
              <a:t>geliefert</a:t>
            </a:r>
            <a:endParaRPr lang="en-US" sz="15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177800" indent="-177800">
              <a:lnSpc>
                <a:spcPct val="150000"/>
              </a:lnSpc>
            </a:pPr>
            <a:endParaRPr lang="en-US" sz="15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cxnSp>
        <p:nvCxnSpPr>
          <p:cNvPr id="9" name="Gerader Verbinder 8"/>
          <p:cNvCxnSpPr/>
          <p:nvPr/>
        </p:nvCxnSpPr>
        <p:spPr>
          <a:xfrm>
            <a:off x="4536166" y="1446466"/>
            <a:ext cx="21017" cy="45433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7" y="4202672"/>
            <a:ext cx="3690956" cy="178718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66" y="4202671"/>
            <a:ext cx="3690956" cy="17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4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0641" y="404955"/>
            <a:ext cx="62754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rgbClr val="FF7D00"/>
                </a:solidFill>
                <a:latin typeface="FS Me" panose="02000506040000020004" pitchFamily="2" charset="0"/>
              </a:rPr>
              <a:t>Einsatzgebiete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0641" y="892468"/>
            <a:ext cx="793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600" dirty="0">
                <a:solidFill>
                  <a:srgbClr val="5F6064"/>
                </a:solidFill>
                <a:latin typeface="FS Me Light" panose="02000506030000020004" pitchFamily="2" charset="0"/>
              </a:rPr>
              <a:t>Hohe Skalierbarkeit garantiert vielfältige Einsatzzwecke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864555" y="1603944"/>
            <a:ext cx="2267302" cy="1520335"/>
            <a:chOff x="553750" y="1203812"/>
            <a:chExt cx="2061331" cy="1580860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750" y="1203812"/>
              <a:ext cx="1723937" cy="1291289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7936" y="1894517"/>
              <a:ext cx="1117145" cy="890155"/>
            </a:xfrm>
            <a:prstGeom prst="rect">
              <a:avLst/>
            </a:prstGeom>
          </p:spPr>
        </p:pic>
      </p:grpSp>
      <p:sp>
        <p:nvSpPr>
          <p:cNvPr id="15" name="Textfeld 14"/>
          <p:cNvSpPr txBox="1"/>
          <p:nvPr/>
        </p:nvSpPr>
        <p:spPr>
          <a:xfrm>
            <a:off x="740728" y="3175096"/>
            <a:ext cx="3567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174625" indent="-174625">
              <a:spcAft>
                <a:spcPts val="600"/>
              </a:spcAft>
              <a:buFont typeface="Arial" panose="020B0604020202020204" pitchFamily="34" charset="0"/>
              <a:buChar char="_"/>
              <a:defRPr sz="1400">
                <a:latin typeface="FS Me Light" panose="02000506030000020004" pitchFamily="2" charset="0"/>
              </a:defRPr>
            </a:lvl1pPr>
          </a:lstStyle>
          <a:p>
            <a:pPr marL="0" indent="0">
              <a:spcAft>
                <a:spcPts val="0"/>
              </a:spcAft>
              <a:buClr>
                <a:srgbClr val="FA7D00"/>
              </a:buClr>
              <a:buNone/>
            </a:pPr>
            <a:r>
              <a:rPr lang="de-DE" sz="1200" dirty="0">
                <a:solidFill>
                  <a:srgbClr val="FA7D00"/>
                </a:solidFill>
              </a:rPr>
              <a:t>_</a:t>
            </a:r>
            <a:r>
              <a:rPr lang="de-DE" sz="1200" dirty="0">
                <a:solidFill>
                  <a:srgbClr val="5F6064"/>
                </a:solidFill>
              </a:rPr>
              <a:t> hohe Rechenleistung lokal verfügbar</a:t>
            </a:r>
          </a:p>
          <a:p>
            <a:pPr marL="0" indent="0">
              <a:spcAft>
                <a:spcPts val="0"/>
              </a:spcAft>
              <a:buClr>
                <a:srgbClr val="FA7D00"/>
              </a:buClr>
              <a:buNone/>
            </a:pPr>
            <a:r>
              <a:rPr lang="de-DE" sz="1200" dirty="0">
                <a:solidFill>
                  <a:srgbClr val="FA7D00"/>
                </a:solidFill>
              </a:rPr>
              <a:t>_</a:t>
            </a:r>
            <a:r>
              <a:rPr lang="de-DE" sz="1200" dirty="0">
                <a:solidFill>
                  <a:srgbClr val="5F6064"/>
                </a:solidFill>
              </a:rPr>
              <a:t> lautlos</a:t>
            </a:r>
          </a:p>
          <a:p>
            <a:pPr marL="0" indent="0">
              <a:spcAft>
                <a:spcPts val="0"/>
              </a:spcAft>
              <a:buClr>
                <a:srgbClr val="FA7D00"/>
              </a:buClr>
              <a:buNone/>
            </a:pPr>
            <a:r>
              <a:rPr lang="de-DE" sz="1200" dirty="0">
                <a:solidFill>
                  <a:srgbClr val="FA7D00"/>
                </a:solidFill>
              </a:rPr>
              <a:t>_</a:t>
            </a:r>
            <a:r>
              <a:rPr lang="de-DE" sz="1200" dirty="0">
                <a:solidFill>
                  <a:srgbClr val="5F6064"/>
                </a:solidFill>
              </a:rPr>
              <a:t> keine Abwärme am Rack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40728" y="1340225"/>
            <a:ext cx="3025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5F6064"/>
                </a:solidFill>
                <a:latin typeface="FS Me Light" panose="02000506030000020004" pitchFamily="2" charset="0"/>
              </a:rPr>
              <a:t>Bildgebung Praxis/Klinik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799444" y="1327640"/>
            <a:ext cx="30258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>
                <a:solidFill>
                  <a:srgbClr val="5F6064"/>
                </a:solidFill>
                <a:latin typeface="FS Me Light" panose="02000506030000020004" pitchFamily="2" charset="0"/>
              </a:rPr>
              <a:t>Büroumgebungen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840634" y="3175096"/>
            <a:ext cx="4261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A7D00"/>
                </a:solidFill>
                <a:latin typeface="FS Me Light" panose="02000506030000020004" pitchFamily="2" charset="0"/>
              </a:rPr>
              <a:t>_ </a:t>
            </a:r>
            <a:r>
              <a:rPr lang="en-US" sz="1200" dirty="0">
                <a:solidFill>
                  <a:srgbClr val="5F6064"/>
                </a:solidFill>
                <a:latin typeface="FS Me Light" panose="02000506030000020004" pitchFamily="2" charset="0"/>
              </a:rPr>
              <a:t>keine </a:t>
            </a:r>
            <a:r>
              <a:rPr lang="en-US" sz="1200" dirty="0" err="1">
                <a:solidFill>
                  <a:srgbClr val="5F6064"/>
                </a:solidFill>
                <a:latin typeface="FS Me Light" panose="02000506030000020004" pitchFamily="2" charset="0"/>
              </a:rPr>
              <a:t>Einflüsse</a:t>
            </a:r>
            <a:r>
              <a:rPr lang="en-US" sz="1200" dirty="0">
                <a:solidFill>
                  <a:srgbClr val="5F6064"/>
                </a:solidFill>
                <a:latin typeface="FS Me Light" panose="02000506030000020004" pitchFamily="2" charset="0"/>
              </a:rPr>
              <a:t> auf </a:t>
            </a:r>
            <a:r>
              <a:rPr lang="en-US" sz="1200" dirty="0" err="1">
                <a:solidFill>
                  <a:srgbClr val="5F6064"/>
                </a:solidFill>
                <a:latin typeface="FS Me Light" panose="02000506030000020004" pitchFamily="2" charset="0"/>
              </a:rPr>
              <a:t>Raumklima</a:t>
            </a:r>
            <a:r>
              <a:rPr lang="en-US" sz="1200" dirty="0">
                <a:solidFill>
                  <a:srgbClr val="5F6064"/>
                </a:solidFill>
                <a:latin typeface="FS Me Light" panose="02000506030000020004" pitchFamily="2" charset="0"/>
              </a:rPr>
              <a:t> und </a:t>
            </a:r>
            <a:r>
              <a:rPr lang="en-US" sz="1200" dirty="0" err="1">
                <a:solidFill>
                  <a:srgbClr val="5F6064"/>
                </a:solidFill>
                <a:latin typeface="FS Me Light" panose="02000506030000020004" pitchFamily="2" charset="0"/>
              </a:rPr>
              <a:t>Geräuschpegel</a:t>
            </a:r>
            <a:endParaRPr lang="en-US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r>
              <a:rPr lang="en-US" sz="1200" dirty="0">
                <a:solidFill>
                  <a:srgbClr val="FA7D00"/>
                </a:solidFill>
                <a:latin typeface="FS Me Light" panose="02000506030000020004" pitchFamily="2" charset="0"/>
              </a:rPr>
              <a:t>_ </a:t>
            </a:r>
            <a:r>
              <a:rPr lang="en-US" sz="1200" dirty="0" err="1">
                <a:solidFill>
                  <a:srgbClr val="5F6064"/>
                </a:solidFill>
                <a:latin typeface="FS Me Light" panose="02000506030000020004" pitchFamily="2" charset="0"/>
              </a:rPr>
              <a:t>einfach</a:t>
            </a:r>
            <a:r>
              <a:rPr lang="en-US" sz="12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  <a:r>
              <a:rPr lang="en-US" sz="1200" dirty="0" err="1">
                <a:solidFill>
                  <a:srgbClr val="5F6064"/>
                </a:solidFill>
                <a:latin typeface="FS Me Light" panose="02000506030000020004" pitchFamily="2" charset="0"/>
              </a:rPr>
              <a:t>zu</a:t>
            </a:r>
            <a:r>
              <a:rPr lang="en-US" sz="12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  <a:r>
              <a:rPr lang="en-US" sz="1200" dirty="0" err="1">
                <a:solidFill>
                  <a:srgbClr val="5F6064"/>
                </a:solidFill>
                <a:latin typeface="FS Me Light" panose="02000506030000020004" pitchFamily="2" charset="0"/>
              </a:rPr>
              <a:t>installieren</a:t>
            </a:r>
            <a:endParaRPr lang="en-US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r>
              <a:rPr lang="en-US" sz="1200" dirty="0">
                <a:solidFill>
                  <a:srgbClr val="FA7D00"/>
                </a:solidFill>
                <a:latin typeface="FS Me Light" panose="02000506030000020004" pitchFamily="2" charset="0"/>
              </a:rPr>
              <a:t>_ </a:t>
            </a:r>
            <a:r>
              <a:rPr lang="en-US" sz="1200" dirty="0" err="1">
                <a:solidFill>
                  <a:srgbClr val="5F6064"/>
                </a:solidFill>
                <a:latin typeface="FS Me Light" panose="02000506030000020004" pitchFamily="2" charset="0"/>
              </a:rPr>
              <a:t>hohe</a:t>
            </a:r>
            <a:r>
              <a:rPr lang="en-US" sz="1200" dirty="0">
                <a:solidFill>
                  <a:srgbClr val="5F6064"/>
                </a:solidFill>
                <a:latin typeface="FS Me Light" panose="02000506030000020004" pitchFamily="2" charset="0"/>
              </a:rPr>
              <a:t> Performance</a:t>
            </a:r>
            <a:endParaRPr lang="de-DE" sz="12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84" y="1583603"/>
            <a:ext cx="2563718" cy="1492774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740728" y="3997214"/>
            <a:ext cx="3025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5F6064"/>
                </a:solidFill>
                <a:latin typeface="FS Me Light" panose="02000506030000020004" pitchFamily="2" charset="0"/>
              </a:rPr>
              <a:t>Serverfarm im Heizungskeller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55" y="4255553"/>
            <a:ext cx="2321114" cy="1563136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864555" y="5889633"/>
            <a:ext cx="2986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174625" indent="-174625">
              <a:spcAft>
                <a:spcPts val="600"/>
              </a:spcAft>
              <a:buClr>
                <a:srgbClr val="FA7D00"/>
              </a:buClr>
              <a:buFont typeface="Arial" panose="020B0604020202020204" pitchFamily="34" charset="0"/>
              <a:buChar char="_"/>
              <a:defRPr sz="1400">
                <a:latin typeface="FS Me Light" panose="02000506030000020004" pitchFamily="2" charset="0"/>
              </a:defRPr>
            </a:lvl1pPr>
          </a:lstStyle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solidFill>
                  <a:srgbClr val="FA7D00"/>
                </a:solidFill>
              </a:rPr>
              <a:t>_</a:t>
            </a:r>
            <a:r>
              <a:rPr lang="de-DE" sz="1200" dirty="0">
                <a:solidFill>
                  <a:srgbClr val="5F6064"/>
                </a:solidFill>
              </a:rPr>
              <a:t> keine baulichen Veränderungen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solidFill>
                  <a:srgbClr val="FA7D00"/>
                </a:solidFill>
              </a:rPr>
              <a:t>_</a:t>
            </a:r>
            <a:r>
              <a:rPr lang="de-DE" sz="1200" dirty="0">
                <a:solidFill>
                  <a:srgbClr val="5F6064"/>
                </a:solidFill>
              </a:rPr>
              <a:t> skalierbar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solidFill>
                  <a:srgbClr val="FA7D00"/>
                </a:solidFill>
              </a:rPr>
              <a:t>_</a:t>
            </a:r>
            <a:r>
              <a:rPr lang="de-DE" sz="1200" dirty="0">
                <a:solidFill>
                  <a:srgbClr val="5F6064"/>
                </a:solidFill>
              </a:rPr>
              <a:t> leichte Einspeisung der Abwärme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840634" y="3997214"/>
            <a:ext cx="30258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>
                <a:solidFill>
                  <a:srgbClr val="5F6064"/>
                </a:solidFill>
                <a:latin typeface="FS Me Light" panose="02000506030000020004" pitchFamily="2" charset="0"/>
              </a:rPr>
              <a:t>Fernwärme aus dem RZ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84" y="4255553"/>
            <a:ext cx="2563717" cy="1563136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4799444" y="5889633"/>
            <a:ext cx="354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174625" indent="-174625">
              <a:spcAft>
                <a:spcPts val="600"/>
              </a:spcAft>
              <a:buClr>
                <a:srgbClr val="FA7D00"/>
              </a:buClr>
              <a:buFont typeface="Arial" panose="020B0604020202020204" pitchFamily="34" charset="0"/>
              <a:buChar char="_"/>
              <a:defRPr sz="1400">
                <a:latin typeface="FS Me Light" panose="02000506030000020004" pitchFamily="2" charset="0"/>
              </a:defRPr>
            </a:lvl1pPr>
          </a:lstStyle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solidFill>
                  <a:srgbClr val="FA7D00"/>
                </a:solidFill>
              </a:rPr>
              <a:t>_</a:t>
            </a:r>
            <a:r>
              <a:rPr lang="de-DE" sz="1200" dirty="0">
                <a:solidFill>
                  <a:srgbClr val="5F6064"/>
                </a:solidFill>
              </a:rPr>
              <a:t> hohe Einsparungen bei Stromkosten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solidFill>
                  <a:srgbClr val="FA7D00"/>
                </a:solidFill>
              </a:rPr>
              <a:t>_</a:t>
            </a:r>
            <a:r>
              <a:rPr lang="de-DE" sz="1200" dirty="0">
                <a:solidFill>
                  <a:srgbClr val="5F6064"/>
                </a:solidFill>
              </a:rPr>
              <a:t> Einnahmen durch Wärme-Verkauf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200" dirty="0">
                <a:solidFill>
                  <a:srgbClr val="FA7D00"/>
                </a:solidFill>
              </a:rPr>
              <a:t>_</a:t>
            </a:r>
            <a:r>
              <a:rPr lang="de-DE" sz="1200" dirty="0">
                <a:solidFill>
                  <a:srgbClr val="5F6064"/>
                </a:solidFill>
              </a:rPr>
              <a:t> ideal für kommunale Versorger</a:t>
            </a:r>
          </a:p>
        </p:txBody>
      </p:sp>
    </p:spTree>
    <p:extLst>
      <p:ext uri="{BB962C8B-B14F-4D97-AF65-F5344CB8AC3E}">
        <p14:creationId xmlns:p14="http://schemas.microsoft.com/office/powerpoint/2010/main" val="3183182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4347152" y="1348039"/>
            <a:ext cx="41350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rgbClr val="FF7D00"/>
                </a:solidFill>
                <a:latin typeface="FS Me" panose="02000506040000020004" pitchFamily="2" charset="0"/>
              </a:rPr>
              <a:t>Wärmerückgewinnung</a:t>
            </a:r>
          </a:p>
        </p:txBody>
      </p:sp>
      <p:sp>
        <p:nvSpPr>
          <p:cNvPr id="8" name="Rechteck 7"/>
          <p:cNvSpPr/>
          <p:nvPr/>
        </p:nvSpPr>
        <p:spPr>
          <a:xfrm>
            <a:off x="440748" y="4050159"/>
            <a:ext cx="57142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" dirty="0">
                <a:solidFill>
                  <a:srgbClr val="FF7D00"/>
                </a:solidFill>
                <a:latin typeface="FS Me" panose="02000506040000020004" pitchFamily="2" charset="0"/>
              </a:rPr>
              <a:t>Kältegewinnung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5"/>
          <a:stretch/>
        </p:blipFill>
        <p:spPr>
          <a:xfrm>
            <a:off x="516189" y="1353659"/>
            <a:ext cx="3475215" cy="193909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388189" y="2046263"/>
            <a:ext cx="40530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600"/>
              </a:spcBef>
            </a:pPr>
            <a:r>
              <a:rPr lang="en-US" sz="1400" dirty="0">
                <a:solidFill>
                  <a:srgbClr val="FA7D00"/>
                </a:solidFill>
                <a:latin typeface="FS Me Light" panose="02000506030000020004" pitchFamily="2" charset="0"/>
              </a:rPr>
              <a:t>_</a:t>
            </a:r>
            <a:r>
              <a:rPr lang="en-US" sz="14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Hohe Rücklauftemperatur erlaubt flexible </a:t>
            </a:r>
            <a:r>
              <a:rPr lang="de-DE" sz="1400" dirty="0" err="1">
                <a:solidFill>
                  <a:srgbClr val="5F6064"/>
                </a:solidFill>
                <a:latin typeface="FS Me Light" panose="02000506030000020004" pitchFamily="2" charset="0"/>
              </a:rPr>
              <a:t>Abwärmenutzung</a:t>
            </a: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: lokal </a:t>
            </a:r>
            <a:r>
              <a:rPr lang="en-US" sz="1400" dirty="0" err="1">
                <a:solidFill>
                  <a:srgbClr val="5F6064"/>
                </a:solidFill>
                <a:latin typeface="FS Me Light" panose="02000506030000020004" pitchFamily="2" charset="0"/>
              </a:rPr>
              <a:t>über</a:t>
            </a:r>
            <a:r>
              <a:rPr lang="en-US" sz="14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  <a:r>
              <a:rPr lang="en-US" sz="1400" dirty="0" err="1">
                <a:solidFill>
                  <a:srgbClr val="5F6064"/>
                </a:solidFill>
                <a:latin typeface="FS Me Light" panose="02000506030000020004" pitchFamily="2" charset="0"/>
              </a:rPr>
              <a:t>Pufferspeicher</a:t>
            </a:r>
            <a:r>
              <a:rPr lang="en-US" sz="1400" dirty="0">
                <a:solidFill>
                  <a:srgbClr val="FA7D00"/>
                </a:solidFill>
                <a:latin typeface="FS Me Light" panose="02000506030000020004" pitchFamily="2" charset="0"/>
              </a:rPr>
              <a:t> </a:t>
            </a:r>
            <a:r>
              <a:rPr lang="en-US" sz="1400" dirty="0" err="1">
                <a:solidFill>
                  <a:srgbClr val="5F6064"/>
                </a:solidFill>
                <a:latin typeface="FS Me Light" panose="02000506030000020004" pitchFamily="2" charset="0"/>
              </a:rPr>
              <a:t>oder</a:t>
            </a:r>
            <a:r>
              <a:rPr lang="en-US" sz="14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  <a:r>
              <a:rPr lang="en-US" sz="1400" dirty="0" err="1">
                <a:solidFill>
                  <a:srgbClr val="5F6064"/>
                </a:solidFill>
                <a:latin typeface="FS Me Light" panose="02000506030000020004" pitchFamily="2" charset="0"/>
              </a:rPr>
              <a:t>Einspeisung</a:t>
            </a:r>
            <a:r>
              <a:rPr lang="en-US" sz="1400" dirty="0">
                <a:solidFill>
                  <a:srgbClr val="5F6064"/>
                </a:solidFill>
                <a:latin typeface="FS Me Light" panose="02000506030000020004" pitchFamily="2" charset="0"/>
              </a:rPr>
              <a:t> in </a:t>
            </a:r>
            <a:r>
              <a:rPr lang="en-US" sz="1400" dirty="0" err="1">
                <a:solidFill>
                  <a:srgbClr val="5F6064"/>
                </a:solidFill>
                <a:latin typeface="FS Me Light" panose="02000506030000020004" pitchFamily="2" charset="0"/>
              </a:rPr>
              <a:t>Fernwärmesysteme</a:t>
            </a:r>
            <a:endParaRPr lang="en-US" sz="14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182563" indent="-182563">
              <a:spcBef>
                <a:spcPts val="600"/>
              </a:spcBef>
            </a:pPr>
            <a:r>
              <a:rPr lang="en-US" sz="1400" dirty="0">
                <a:solidFill>
                  <a:srgbClr val="FA7D00"/>
                </a:solidFill>
                <a:latin typeface="FS Me Light" panose="02000506030000020004" pitchFamily="2" charset="0"/>
              </a:rPr>
              <a:t>_</a:t>
            </a:r>
            <a:r>
              <a:rPr lang="en-US" sz="14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  <a:r>
              <a:rPr lang="en-US" sz="1400" dirty="0" err="1">
                <a:solidFill>
                  <a:srgbClr val="5F6064"/>
                </a:solidFill>
                <a:latin typeface="FS Me Light" panose="02000506030000020004" pitchFamily="2" charset="0"/>
              </a:rPr>
              <a:t>Ganzjährig</a:t>
            </a:r>
            <a:r>
              <a:rPr lang="en-US" sz="14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  <a:r>
              <a:rPr lang="en-US" sz="1400" dirty="0" err="1">
                <a:solidFill>
                  <a:srgbClr val="5F6064"/>
                </a:solidFill>
                <a:latin typeface="FS Me Light" panose="02000506030000020004" pitchFamily="2" charset="0"/>
              </a:rPr>
              <a:t>einfache</a:t>
            </a:r>
            <a:r>
              <a:rPr lang="en-US" sz="14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  <a:r>
              <a:rPr lang="en-US" sz="1400" dirty="0" err="1">
                <a:solidFill>
                  <a:srgbClr val="5F6064"/>
                </a:solidFill>
                <a:latin typeface="FS Me Light" panose="02000506030000020004" pitchFamily="2" charset="0"/>
              </a:rPr>
              <a:t>Entwärmung</a:t>
            </a:r>
            <a:r>
              <a:rPr lang="en-US" sz="14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  <a:r>
              <a:rPr lang="en-US" sz="1400" dirty="0" err="1">
                <a:solidFill>
                  <a:srgbClr val="5F6064"/>
                </a:solidFill>
                <a:latin typeface="FS Me Light" panose="02000506030000020004" pitchFamily="2" charset="0"/>
              </a:rPr>
              <a:t>durch</a:t>
            </a:r>
            <a:r>
              <a:rPr lang="en-US" sz="14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  <a:r>
              <a:rPr lang="en-US" sz="1400" dirty="0" err="1">
                <a:solidFill>
                  <a:srgbClr val="5F6064"/>
                </a:solidFill>
                <a:latin typeface="FS Me Light" panose="02000506030000020004" pitchFamily="2" charset="0"/>
              </a:rPr>
              <a:t>Trockenkühler</a:t>
            </a:r>
            <a:r>
              <a:rPr lang="en-US" sz="14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  <a:r>
              <a:rPr lang="en-US" sz="1400" dirty="0" err="1">
                <a:solidFill>
                  <a:srgbClr val="5F6064"/>
                </a:solidFill>
                <a:latin typeface="FS Me Light" panose="02000506030000020004" pitchFamily="2" charset="0"/>
              </a:rPr>
              <a:t>möglich</a:t>
            </a:r>
            <a:endParaRPr lang="en-US" sz="15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16189" y="4729068"/>
            <a:ext cx="443625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Bef>
                <a:spcPts val="600"/>
              </a:spcBef>
            </a:pPr>
            <a:r>
              <a:rPr lang="en-US" sz="1400" dirty="0">
                <a:solidFill>
                  <a:srgbClr val="FA7D00"/>
                </a:solidFill>
                <a:latin typeface="FS Me Light" panose="02000506030000020004" pitchFamily="2" charset="0"/>
              </a:rPr>
              <a:t>_ </a:t>
            </a: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Bei Infrastrukturen, die Hot Fluid® in Kombination mit luftgekühlter IT einsetzen</a:t>
            </a:r>
          </a:p>
          <a:p>
            <a:pPr marL="182563" indent="-182563">
              <a:spcBef>
                <a:spcPts val="600"/>
              </a:spcBef>
            </a:pPr>
            <a:r>
              <a:rPr lang="en-US" sz="1400" dirty="0">
                <a:solidFill>
                  <a:srgbClr val="FA7D00"/>
                </a:solidFill>
                <a:latin typeface="FS Me Light" panose="02000506030000020004" pitchFamily="2" charset="0"/>
              </a:rPr>
              <a:t>_ </a:t>
            </a: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Einsatz einer Adsorptionskältemaschine  </a:t>
            </a:r>
            <a:endParaRPr lang="en-US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pic>
        <p:nvPicPr>
          <p:cNvPr id="12" name="Bild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1004"/>
          <a:stretch/>
        </p:blipFill>
        <p:spPr>
          <a:xfrm>
            <a:off x="5228037" y="4050159"/>
            <a:ext cx="3475215" cy="193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16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26" y="1493545"/>
            <a:ext cx="4654923" cy="428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469184" y="488367"/>
            <a:ext cx="57142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" dirty="0">
                <a:solidFill>
                  <a:srgbClr val="FF7D00"/>
                </a:solidFill>
                <a:latin typeface="FS Me" panose="02000506040000020004" pitchFamily="2" charset="0"/>
              </a:rPr>
              <a:t>Versorgung durch Photovoltaik</a:t>
            </a:r>
          </a:p>
        </p:txBody>
      </p:sp>
      <p:sp>
        <p:nvSpPr>
          <p:cNvPr id="11" name="Rechteck 10"/>
          <p:cNvSpPr/>
          <p:nvPr/>
        </p:nvSpPr>
        <p:spPr>
          <a:xfrm>
            <a:off x="548462" y="1082226"/>
            <a:ext cx="4436252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sz="15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182563" indent="-182563">
              <a:spcBef>
                <a:spcPts val="600"/>
              </a:spcBef>
            </a:pPr>
            <a:r>
              <a:rPr lang="en-US" sz="1400" dirty="0">
                <a:solidFill>
                  <a:srgbClr val="FA7D00"/>
                </a:solidFill>
                <a:latin typeface="FS Me Light" panose="02000506030000020004" pitchFamily="2" charset="0"/>
              </a:rPr>
              <a:t>_ </a:t>
            </a:r>
            <a:r>
              <a:rPr lang="en-US" sz="1400" dirty="0" err="1">
                <a:solidFill>
                  <a:srgbClr val="5F6064"/>
                </a:solidFill>
                <a:latin typeface="FS Me Light" panose="02000506030000020004" pitchFamily="2" charset="0"/>
              </a:rPr>
              <a:t>Redundante</a:t>
            </a:r>
            <a:r>
              <a:rPr lang="en-US" sz="1400" dirty="0">
                <a:solidFill>
                  <a:srgbClr val="5F6064"/>
                </a:solidFill>
                <a:latin typeface="FS Me Light" panose="02000506030000020004" pitchFamily="2" charset="0"/>
              </a:rPr>
              <a:t> Netzteile </a:t>
            </a:r>
            <a:r>
              <a:rPr lang="en-US" sz="1400" dirty="0" err="1">
                <a:solidFill>
                  <a:srgbClr val="5F6064"/>
                </a:solidFill>
                <a:latin typeface="FS Me Light" panose="02000506030000020004" pitchFamily="2" charset="0"/>
              </a:rPr>
              <a:t>mit</a:t>
            </a:r>
            <a:r>
              <a:rPr lang="en-US" sz="1400" dirty="0">
                <a:solidFill>
                  <a:srgbClr val="5F6064"/>
                </a:solidFill>
                <a:latin typeface="FS Me Light" panose="02000506030000020004" pitchFamily="2" charset="0"/>
              </a:rPr>
              <a:t> Dual-Input </a:t>
            </a:r>
            <a:r>
              <a:rPr lang="en-US" sz="1400" dirty="0" err="1">
                <a:solidFill>
                  <a:srgbClr val="5F6064"/>
                </a:solidFill>
                <a:latin typeface="FS Me Light" panose="02000506030000020004" pitchFamily="2" charset="0"/>
              </a:rPr>
              <a:t>für</a:t>
            </a:r>
            <a:r>
              <a:rPr lang="en-US" sz="1400" dirty="0">
                <a:solidFill>
                  <a:srgbClr val="5F6064"/>
                </a:solidFill>
                <a:latin typeface="FS Me Light" panose="02000506030000020004" pitchFamily="2" charset="0"/>
              </a:rPr>
              <a:t> 230V AC </a:t>
            </a:r>
            <a:r>
              <a:rPr lang="en-US" sz="1400" dirty="0" err="1">
                <a:solidFill>
                  <a:srgbClr val="5F6064"/>
                </a:solidFill>
                <a:latin typeface="FS Me Light" panose="02000506030000020004" pitchFamily="2" charset="0"/>
              </a:rPr>
              <a:t>oder</a:t>
            </a:r>
            <a:r>
              <a:rPr lang="en-US" sz="1400" dirty="0">
                <a:solidFill>
                  <a:srgbClr val="5F6064"/>
                </a:solidFill>
                <a:latin typeface="FS Me Light" panose="02000506030000020004" pitchFamily="2" charset="0"/>
              </a:rPr>
              <a:t> 380 V DC</a:t>
            </a:r>
          </a:p>
          <a:p>
            <a:pPr marL="182563" indent="-182563">
              <a:spcBef>
                <a:spcPts val="600"/>
              </a:spcBef>
            </a:pPr>
            <a:r>
              <a:rPr lang="en-US" sz="1400" dirty="0">
                <a:solidFill>
                  <a:srgbClr val="FA7D00"/>
                </a:solidFill>
                <a:latin typeface="FS Me Light" panose="02000506030000020004" pitchFamily="2" charset="0"/>
              </a:rPr>
              <a:t>_</a:t>
            </a:r>
            <a:r>
              <a:rPr lang="en-US" sz="1400" dirty="0">
                <a:solidFill>
                  <a:srgbClr val="5F6064"/>
                </a:solidFill>
                <a:latin typeface="FS Me Light" panose="02000506030000020004" pitchFamily="2" charset="0"/>
              </a:rPr>
              <a:t> </a:t>
            </a: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Einfache Einbindung einer Photovoltaikanlage, bei geringem Umwandlungsverlust</a:t>
            </a:r>
          </a:p>
          <a:p>
            <a:pPr marL="182563" indent="-182563">
              <a:spcBef>
                <a:spcPts val="600"/>
              </a:spcBef>
            </a:pPr>
            <a:r>
              <a:rPr lang="en-US" sz="1400" dirty="0">
                <a:solidFill>
                  <a:srgbClr val="FA7D00"/>
                </a:solidFill>
                <a:latin typeface="FS Me Light" panose="02000506030000020004" pitchFamily="2" charset="0"/>
              </a:rPr>
              <a:t>_ </a:t>
            </a: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Eine PV-Anlage kann ein RZ etwa 1250 Stunden p.a. voll versorgen</a:t>
            </a:r>
          </a:p>
          <a:p>
            <a:pPr marL="182563" indent="-182563">
              <a:spcBef>
                <a:spcPts val="600"/>
              </a:spcBef>
            </a:pPr>
            <a:r>
              <a:rPr lang="en-US" sz="1400" dirty="0">
                <a:solidFill>
                  <a:srgbClr val="FA7D00"/>
                </a:solidFill>
                <a:latin typeface="FS Me Light" panose="02000506030000020004" pitchFamily="2" charset="0"/>
              </a:rPr>
              <a:t>_ </a:t>
            </a: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Ersatz der USV durch eine Batterieanlage</a:t>
            </a:r>
            <a:endParaRPr lang="en-US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9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609600" y="342900"/>
            <a:ext cx="8534400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4154" dirty="0">
                <a:solidFill>
                  <a:srgbClr val="FF7D00"/>
                </a:solidFill>
                <a:latin typeface="FS Me" panose="02000506040000020004" pitchFamily="2" charset="0"/>
              </a:rPr>
              <a:t>AGENDA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35216" y="2337950"/>
            <a:ext cx="8025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FA7D00"/>
                </a:solidFill>
                <a:latin typeface="FS Me Light" panose="02000506030000020004" pitchFamily="2" charset="0"/>
              </a:rPr>
              <a:t>Standortfaktor Stromkosten – Deutschland ist Schlusslicht</a:t>
            </a:r>
          </a:p>
          <a:p>
            <a:endParaRPr lang="de-DE" sz="2000" dirty="0">
              <a:latin typeface="FS Me Light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F6064"/>
                </a:solidFill>
                <a:latin typeface="FS Me Light" panose="02000506030000020004" pitchFamily="2" charset="0"/>
              </a:rPr>
              <a:t>Abwandern oder Strom sparen – wo sind die Potentiale im RZ</a:t>
            </a:r>
          </a:p>
          <a:p>
            <a:endParaRPr lang="de-DE" sz="20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F6064"/>
                </a:solidFill>
                <a:latin typeface="FS Me Light" panose="02000506030000020004" pitchFamily="2" charset="0"/>
              </a:rPr>
              <a:t>Abwärme-Nutzung – der Beitrag des RZ zur „Wärmewende“</a:t>
            </a:r>
          </a:p>
          <a:p>
            <a:endParaRPr lang="de-DE" sz="20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F6064"/>
                </a:solidFill>
                <a:latin typeface="FS Me Light" panose="02000506030000020004" pitchFamily="2" charset="0"/>
              </a:rPr>
              <a:t>Hot Fluid® Computing als ganzheitliches Kühlungskonzept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8855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3021" y="404935"/>
            <a:ext cx="6275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rgbClr val="FF7D00"/>
                </a:solidFill>
                <a:latin typeface="FS Me" panose="02000506040000020004" pitchFamily="2" charset="0"/>
              </a:rPr>
              <a:t>Energiebilanz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391451"/>
              </p:ext>
            </p:extLst>
          </p:nvPr>
        </p:nvGraphicFramePr>
        <p:xfrm>
          <a:off x="541651" y="1321498"/>
          <a:ext cx="7022821" cy="4379092"/>
        </p:xfrm>
        <a:graphic>
          <a:graphicData uri="http://schemas.openxmlformats.org/drawingml/2006/table">
            <a:tbl>
              <a:tblPr/>
              <a:tblGrid>
                <a:gridCol w="2811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656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FS Me Light" panose="02000506030000020004" pitchFamily="2" charset="0"/>
                        </a:rPr>
                        <a:t>Faktoren</a:t>
                      </a:r>
                    </a:p>
                  </a:txBody>
                  <a:tcPr marL="47640" marR="47640" marT="0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7D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FS Me Light" panose="02000506030000020004" pitchFamily="2" charset="0"/>
                        </a:rPr>
                        <a:t>Herkömmliches System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7D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FS Me Light" panose="02000506030000020004" pitchFamily="2" charset="0"/>
                        </a:rPr>
                        <a:t>Hot Fluid System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7D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FS Me Light" panose="02000506030000020004" pitchFamily="2" charset="0"/>
                        </a:rPr>
                        <a:t>Delta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7D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FS Me Light" panose="02000506030000020004" pitchFamily="2" charset="0"/>
                        </a:rPr>
                        <a:t>Delta in %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7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283"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40" marR="47640" marT="0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283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Mainboard &amp; Storage</a:t>
                      </a:r>
                    </a:p>
                  </a:txBody>
                  <a:tcPr marL="47640" marR="47640" marT="0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2.288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500" b="0" i="0" u="none" strike="noStrike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2.288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283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Systemlüfter und Backplanes</a:t>
                      </a:r>
                    </a:p>
                  </a:txBody>
                  <a:tcPr marL="47640" marR="47640" marT="0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416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0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283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Netzwerk &amp; Infiniband Switch</a:t>
                      </a:r>
                    </a:p>
                  </a:txBody>
                  <a:tcPr marL="47640" marR="47640" marT="0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350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350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283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Verlust Netzteile</a:t>
                      </a:r>
                    </a:p>
                  </a:txBody>
                  <a:tcPr marL="47640" marR="47640" marT="0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190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92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283"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283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Leistungsaufnahme IT</a:t>
                      </a:r>
                    </a:p>
                  </a:txBody>
                  <a:tcPr marL="47640" marR="47640" marT="0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3.244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2.730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+mj-lt"/>
                        </a:rPr>
                        <a:t>515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-16%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283"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283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Pumpen</a:t>
                      </a:r>
                    </a:p>
                  </a:txBody>
                  <a:tcPr marL="47640" marR="47640" marT="0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5F6064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40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5F6064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283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Klimatisierung: PUE 1,8</a:t>
                      </a:r>
                    </a:p>
                  </a:txBody>
                  <a:tcPr marL="47640" marR="47640" marT="0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2.595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5F6064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5F6064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283"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283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Leistungsaufnahme Gesamt</a:t>
                      </a:r>
                    </a:p>
                  </a:txBody>
                  <a:tcPr marL="47640" marR="47640" marT="0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5.839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2.770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3</a:t>
                      </a:r>
                      <a:r>
                        <a:rPr lang="hr-HR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.</a:t>
                      </a:r>
                      <a:r>
                        <a:rPr lang="de-DE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069</a:t>
                      </a:r>
                      <a:endParaRPr lang="hr-HR" sz="1500" b="0" i="0" u="none" strike="noStrike" dirty="0">
                        <a:solidFill>
                          <a:srgbClr val="5F6064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-53%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283"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283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50 % Rückgewinnung Abwärme</a:t>
                      </a:r>
                    </a:p>
                  </a:txBody>
                  <a:tcPr marL="47640" marR="47640" marT="0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0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-1.365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5F6064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5F6064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283"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FS Me Light" panose="02000506030000020004" pitchFamily="2" charset="0"/>
                      </a:endParaRPr>
                    </a:p>
                  </a:txBody>
                  <a:tcPr marL="47640" marR="47640" marT="0" marB="0" anchor="b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283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Energiebilanz</a:t>
                      </a:r>
                    </a:p>
                  </a:txBody>
                  <a:tcPr marL="47640" marR="47640" marT="0" marB="0" anchor="b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5.839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1.405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4.434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500" b="0" i="0" u="none" strike="noStrike" dirty="0">
                          <a:solidFill>
                            <a:srgbClr val="5F6064"/>
                          </a:solidFill>
                          <a:effectLst/>
                          <a:latin typeface="FS Me Light" panose="02000506030000020004" pitchFamily="2" charset="0"/>
                        </a:rPr>
                        <a:t>-76%</a:t>
                      </a:r>
                    </a:p>
                  </a:txBody>
                  <a:tcPr marL="47640" marR="47640" marT="0" marB="0" anchor="b">
                    <a:lnL>
                      <a:noFill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53021" y="853707"/>
            <a:ext cx="6280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5F6064"/>
                </a:solidFill>
                <a:latin typeface="FS Me Light" panose="02000506030000020004" pitchFamily="2" charset="0"/>
              </a:rPr>
              <a:t>Modellrechnung der Stand-</a:t>
            </a:r>
            <a:r>
              <a:rPr lang="de-DE" sz="1600" dirty="0" err="1">
                <a:solidFill>
                  <a:srgbClr val="5F6064"/>
                </a:solidFill>
                <a:latin typeface="FS Me Light" panose="02000506030000020004" pitchFamily="2" charset="0"/>
              </a:rPr>
              <a:t>Alone</a:t>
            </a:r>
            <a:r>
              <a:rPr lang="de-DE" sz="1600" dirty="0">
                <a:solidFill>
                  <a:srgbClr val="5F6064"/>
                </a:solidFill>
                <a:latin typeface="FS Me Light" panose="02000506030000020004" pitchFamily="2" charset="0"/>
              </a:rPr>
              <a:t> Einheit, in Watt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579145" y="4478667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5F6064"/>
                </a:solidFill>
                <a:latin typeface="FS Me" panose="02000506040000020004" pitchFamily="2" charset="0"/>
              </a:rPr>
              <a:t>pPUE</a:t>
            </a:r>
            <a:r>
              <a:rPr lang="de-DE" sz="1200" dirty="0">
                <a:solidFill>
                  <a:srgbClr val="5F6064"/>
                </a:solidFill>
                <a:latin typeface="FS Me" panose="02000506040000020004" pitchFamily="2" charset="0"/>
              </a:rPr>
              <a:t> 1,01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578699" y="5431829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5F6064"/>
                </a:solidFill>
                <a:latin typeface="FS Me" panose="02000506040000020004" pitchFamily="2" charset="0"/>
              </a:rPr>
              <a:t>pERE</a:t>
            </a:r>
            <a:r>
              <a:rPr lang="de-DE" sz="1200" dirty="0">
                <a:solidFill>
                  <a:srgbClr val="5F6064"/>
                </a:solidFill>
                <a:latin typeface="FS Me" panose="02000506040000020004" pitchFamily="2" charset="0"/>
              </a:rPr>
              <a:t> 0,49</a:t>
            </a:r>
          </a:p>
        </p:txBody>
      </p:sp>
    </p:spTree>
    <p:extLst>
      <p:ext uri="{BB962C8B-B14F-4D97-AF65-F5344CB8AC3E}">
        <p14:creationId xmlns:p14="http://schemas.microsoft.com/office/powerpoint/2010/main" val="4212045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453021" y="404935"/>
            <a:ext cx="7177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rgbClr val="FF7D00"/>
                </a:solidFill>
                <a:latin typeface="FS Me" panose="02000506040000020004" pitchFamily="2" charset="0"/>
              </a:rPr>
              <a:t>Kostenvergleich Stand-</a:t>
            </a:r>
            <a:r>
              <a:rPr lang="de-DE" sz="3000" dirty="0" err="1">
                <a:solidFill>
                  <a:srgbClr val="FF7D00"/>
                </a:solidFill>
                <a:latin typeface="FS Me" panose="02000506040000020004" pitchFamily="2" charset="0"/>
              </a:rPr>
              <a:t>Alone</a:t>
            </a:r>
            <a:endParaRPr lang="de-DE" sz="3000" dirty="0">
              <a:solidFill>
                <a:srgbClr val="FF7D00"/>
              </a:solidFill>
              <a:latin typeface="FS Me" panose="02000506040000020004" pitchFamily="2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4181" y="861948"/>
            <a:ext cx="7177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5F6064"/>
                </a:solidFill>
                <a:latin typeface="FS Me Light" panose="02000506030000020004" pitchFamily="2" charset="0"/>
              </a:rPr>
              <a:t>Einzelrack vs. Stand-</a:t>
            </a:r>
            <a:r>
              <a:rPr lang="de-DE" sz="1600" dirty="0" err="1">
                <a:solidFill>
                  <a:srgbClr val="5F6064"/>
                </a:solidFill>
                <a:latin typeface="FS Me Light" panose="02000506030000020004" pitchFamily="2" charset="0"/>
              </a:rPr>
              <a:t>Alone</a:t>
            </a:r>
            <a:r>
              <a:rPr lang="de-DE" sz="1600" dirty="0">
                <a:solidFill>
                  <a:srgbClr val="5F6064"/>
                </a:solidFill>
                <a:latin typeface="FS Me Light" panose="02000506030000020004" pitchFamily="2" charset="0"/>
              </a:rPr>
              <a:t> Einheit (z.B. in Praxis, Büro)</a:t>
            </a:r>
          </a:p>
          <a:p>
            <a:r>
              <a:rPr lang="de-DE" sz="1600" dirty="0">
                <a:solidFill>
                  <a:srgbClr val="5F6064"/>
                </a:solidFill>
                <a:latin typeface="FS Me Light" panose="02000506030000020004" pitchFamily="2" charset="0"/>
              </a:rPr>
              <a:t>Grob-Schätzung, die stark von spezifischen Gegebenheiten abhängt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/>
          </p:nvPr>
        </p:nvGraphicFramePr>
        <p:xfrm>
          <a:off x="521846" y="1634115"/>
          <a:ext cx="7957462" cy="44863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1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8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7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931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FS Me Light" panose="02000506030000020004" pitchFamily="2" charset="0"/>
                        </a:rPr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FS Me Light" panose="02000506030000020004" pitchFamily="2" charset="0"/>
                        </a:rPr>
                        <a:t>Herkömmliches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FS Me Light" panose="02000506030000020004" pitchFamily="2" charset="0"/>
                        </a:rPr>
                        <a:t>Hot Fluid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0284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rgbClr val="5F6064"/>
                        </a:solidFill>
                        <a:latin typeface="FS Me Light" panose="020005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Ein </a:t>
                      </a:r>
                      <a:r>
                        <a:rPr lang="de-DE" sz="1200" baseline="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Serverschrank in separatem Raum mit Klima-</a:t>
                      </a:r>
                      <a:r>
                        <a:rPr lang="de-DE" sz="1200" baseline="0" dirty="0" err="1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Splitgerät</a:t>
                      </a:r>
                      <a:endParaRPr lang="de-DE" sz="1200" dirty="0">
                        <a:solidFill>
                          <a:srgbClr val="5F6064"/>
                        </a:solidFill>
                        <a:latin typeface="FS Me Light" panose="020005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kern="1200" dirty="0" err="1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  <a:ea typeface="+mn-ea"/>
                          <a:cs typeface="+mn-cs"/>
                        </a:rPr>
                        <a:t>Integriertes</a:t>
                      </a:r>
                      <a:r>
                        <a:rPr lang="en-US" sz="1200" kern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kern="1200" baseline="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dirty="0" err="1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  <a:ea typeface="+mn-ea"/>
                          <a:cs typeface="+mn-cs"/>
                        </a:rPr>
                        <a:t>gekapseltes</a:t>
                      </a:r>
                      <a:r>
                        <a:rPr lang="en-US" sz="1200" kern="1200" baseline="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  <a:ea typeface="+mn-ea"/>
                          <a:cs typeface="+mn-cs"/>
                        </a:rPr>
                        <a:t> Stand-Alone System</a:t>
                      </a:r>
                      <a:endParaRPr lang="en-US" sz="1200" kern="1200" dirty="0">
                        <a:solidFill>
                          <a:srgbClr val="5F6064"/>
                        </a:solidFill>
                        <a:latin typeface="FS Me Light" panose="02000506030000020004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690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IT: </a:t>
                      </a:r>
                      <a:r>
                        <a:rPr lang="de-DE" sz="1200" baseline="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 </a:t>
                      </a:r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8 Mainboards, </a:t>
                      </a:r>
                      <a:r>
                        <a:rPr lang="de-DE" sz="1200" dirty="0" err="1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Infiniband</a:t>
                      </a:r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 Switch, Ethernet Switch, Netzteile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53 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52 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931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Gehäuse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Serverschrank: 3 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Gehäuse: 6 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86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Infrastruktur für Klimatisierung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Klima-</a:t>
                      </a:r>
                      <a:r>
                        <a:rPr lang="de-DE" sz="1200" dirty="0" err="1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Splitgerät</a:t>
                      </a:r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: 6</a:t>
                      </a:r>
                      <a:r>
                        <a:rPr lang="de-DE" sz="1200" baseline="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 TEUR</a:t>
                      </a:r>
                    </a:p>
                    <a:p>
                      <a:pPr algn="ctr"/>
                      <a:r>
                        <a:rPr lang="de-DE" sz="1200" baseline="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Installation: 4 TEUR</a:t>
                      </a:r>
                      <a:endParaRPr lang="de-DE" sz="1200" dirty="0">
                        <a:solidFill>
                          <a:srgbClr val="5F6064"/>
                        </a:solidFill>
                        <a:latin typeface="FS Me Light" panose="020005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Installation:</a:t>
                      </a:r>
                      <a:r>
                        <a:rPr lang="de-DE" sz="1200" baseline="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 2 TEUR</a:t>
                      </a:r>
                      <a:endParaRPr lang="de-DE" sz="1200" dirty="0">
                        <a:solidFill>
                          <a:srgbClr val="5F6064"/>
                        </a:solidFill>
                        <a:latin typeface="FS Me Light" panose="0200050603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886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Energieaufnahme: </a:t>
                      </a:r>
                    </a:p>
                    <a:p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15 Cent/kWh über 5 Jahre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5,8 kW: 38 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2,8 kW: 18 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886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Energieverwertung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Nicht verwertbar: 0 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Reduzierte Heizkosten nicht bewertet: 0 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822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CAPEX / Gesamt-Lebenszykluskosten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66 TEUR / 104 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60 TEUR / 78 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822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CO</a:t>
                      </a:r>
                      <a:r>
                        <a:rPr lang="de-DE" sz="1200" b="1" baseline="-250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2</a:t>
                      </a:r>
                      <a:r>
                        <a:rPr lang="de-DE" sz="1200" b="1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-Emission (5</a:t>
                      </a:r>
                      <a:r>
                        <a:rPr lang="de-DE" sz="1200" b="1" baseline="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 Jahre)</a:t>
                      </a:r>
                      <a:endParaRPr lang="de-DE" sz="1200" b="1" dirty="0">
                        <a:solidFill>
                          <a:srgbClr val="5F6064"/>
                        </a:solidFill>
                        <a:latin typeface="FS Me Light" panose="020005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153 Tonnen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73 Tonnen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587" y="2345616"/>
            <a:ext cx="664173" cy="11075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43" y="2126453"/>
            <a:ext cx="2896712" cy="132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88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1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453021" y="404935"/>
            <a:ext cx="7177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rgbClr val="FF7D00"/>
                </a:solidFill>
                <a:latin typeface="FS Me" panose="02000506040000020004" pitchFamily="2" charset="0"/>
              </a:rPr>
              <a:t>Kostenvergleich Tier-III RZ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53020" y="866753"/>
            <a:ext cx="7177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5F6064"/>
                </a:solidFill>
                <a:latin typeface="FS Me Light" panose="02000506030000020004" pitchFamily="2" charset="0"/>
              </a:rPr>
              <a:t>Grob-Schätzung, die stark von spezifischen Gegebenheiten abhängt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074513"/>
              </p:ext>
            </p:extLst>
          </p:nvPr>
        </p:nvGraphicFramePr>
        <p:xfrm>
          <a:off x="515257" y="1171890"/>
          <a:ext cx="7957462" cy="51039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1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8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7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931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FS Me Light" panose="02000506030000020004" pitchFamily="2" charset="0"/>
                        </a:rPr>
                        <a:t>Position*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FS Me Light" panose="02000506030000020004" pitchFamily="2" charset="0"/>
                        </a:rPr>
                        <a:t>Herkömmliches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FS Me Light" panose="02000506030000020004" pitchFamily="2" charset="0"/>
                        </a:rPr>
                        <a:t>Hot Fluid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9912">
                <a:tc>
                  <a:txBody>
                    <a:bodyPr/>
                    <a:lstStyle/>
                    <a:p>
                      <a:endParaRPr lang="de-DE" sz="1200" dirty="0">
                        <a:latin typeface="FS Me Light" panose="020005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kern="1200" dirty="0" err="1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  <a:ea typeface="+mn-ea"/>
                          <a:cs typeface="+mn-cs"/>
                        </a:rPr>
                        <a:t>Neubau</a:t>
                      </a:r>
                      <a:r>
                        <a:rPr lang="en-US" sz="1200" kern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  <a:ea typeface="+mn-ea"/>
                          <a:cs typeface="+mn-cs"/>
                        </a:rPr>
                        <a:t>eines</a:t>
                      </a:r>
                      <a:r>
                        <a:rPr lang="en-US" sz="1200" kern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  <a:ea typeface="+mn-ea"/>
                          <a:cs typeface="+mn-cs"/>
                        </a:rPr>
                        <a:t> 1 MW, Tier-III RZ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kern="1200" dirty="0" err="1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  <a:ea typeface="+mn-ea"/>
                          <a:cs typeface="+mn-cs"/>
                        </a:rPr>
                        <a:t>Neubau</a:t>
                      </a:r>
                      <a:r>
                        <a:rPr lang="en-US" sz="1200" kern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  <a:ea typeface="+mn-ea"/>
                          <a:cs typeface="+mn-cs"/>
                        </a:rPr>
                        <a:t>eines</a:t>
                      </a:r>
                      <a:r>
                        <a:rPr lang="en-US" sz="1200" kern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  <a:ea typeface="+mn-ea"/>
                          <a:cs typeface="+mn-cs"/>
                        </a:rPr>
                        <a:t> 1 MW, Tier-III RZ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690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Gebäude</a:t>
                      </a:r>
                    </a:p>
                    <a:p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(Kosten ohne Technik: 2 TEUR/qm)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340qm IT-Fläche: 680 TEUR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120qm Klimaspangen: 240 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175qm</a:t>
                      </a:r>
                      <a:r>
                        <a:rPr lang="de-DE" sz="1200" baseline="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 IT-Fläche: 350 TEUR</a:t>
                      </a:r>
                      <a:endParaRPr lang="de-DE" sz="1200" dirty="0">
                        <a:solidFill>
                          <a:srgbClr val="5F6064"/>
                        </a:solidFill>
                        <a:latin typeface="FS Me Light" panose="0200050603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931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Racks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132 Stück je 7,5</a:t>
                      </a:r>
                      <a:r>
                        <a:rPr lang="de-DE" sz="1200" baseline="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 </a:t>
                      </a:r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kW: 396 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66 Stück je 15kW: 396 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86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Einhausung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50 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nicht nötig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886">
                <a:tc>
                  <a:txBody>
                    <a:bodyPr/>
                    <a:lstStyle/>
                    <a:p>
                      <a:r>
                        <a:rPr lang="de-DE" sz="1200" dirty="0" err="1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Umluftkühlgeräte</a:t>
                      </a:r>
                      <a:endParaRPr lang="de-DE" sz="1200" dirty="0">
                        <a:solidFill>
                          <a:srgbClr val="5F6064"/>
                        </a:solidFill>
                        <a:latin typeface="FS Me Light" panose="020005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10 leistungsfähige: 300 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2 mittlere: 40 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886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Trockenkühler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rgbClr val="5F6064"/>
                        </a:solidFill>
                        <a:latin typeface="FS Me Light" panose="020005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6 Kühler: 240 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886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Kältemaschinen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4 leistungsfähige: 400 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2 kleine: 50 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886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Energieaufnahme (ohne IT): </a:t>
                      </a:r>
                    </a:p>
                    <a:p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15 Cent/kWh über 10 Jahre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90 kW: 1183 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20 kW: 263 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886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Energieverwertung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nicht verwertbar: 0 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nicht bewertet: 0 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822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CAPEX</a:t>
                      </a:r>
                    </a:p>
                    <a:p>
                      <a:r>
                        <a:rPr lang="de-DE" sz="1200" b="1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Gesamt-Lebenszykluskosten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2,1 Mio. €</a:t>
                      </a:r>
                    </a:p>
                    <a:p>
                      <a:pPr algn="ctr"/>
                      <a:r>
                        <a:rPr lang="de-DE" sz="1200" b="1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3,2 Mio.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1,1 Mio. €</a:t>
                      </a:r>
                    </a:p>
                    <a:p>
                      <a:pPr algn="ctr"/>
                      <a:r>
                        <a:rPr lang="de-DE" sz="1200" b="1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1,3 Mio.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822">
                <a:tc>
                  <a:txBody>
                    <a:bodyPr/>
                    <a:lstStyle/>
                    <a:p>
                      <a:r>
                        <a:rPr lang="de-DE" sz="1200" b="1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CO</a:t>
                      </a:r>
                      <a:r>
                        <a:rPr lang="de-DE" sz="1200" b="1" baseline="-2500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2</a:t>
                      </a:r>
                      <a:r>
                        <a:rPr lang="de-DE" sz="1200" b="1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-Emission (10</a:t>
                      </a:r>
                      <a:r>
                        <a:rPr lang="de-DE" sz="1200" b="1" baseline="0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 Jahre)</a:t>
                      </a:r>
                      <a:endParaRPr lang="de-DE" sz="1200" b="1" dirty="0">
                        <a:solidFill>
                          <a:srgbClr val="5F6064"/>
                        </a:solidFill>
                        <a:latin typeface="FS Me Light" panose="0200050603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4.730 Tonnen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rgbClr val="5F6064"/>
                          </a:solidFill>
                          <a:latin typeface="FS Me Light" panose="02000506030000020004" pitchFamily="2" charset="0"/>
                        </a:rPr>
                        <a:t>1.051 Tonnen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1737" y="1793127"/>
            <a:ext cx="1298005" cy="98742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1797" y="1776651"/>
            <a:ext cx="1722445" cy="99734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45919" y="6345698"/>
            <a:ext cx="8109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5F6064"/>
                </a:solidFill>
                <a:latin typeface="FS Me" panose="02000506040000020004" pitchFamily="2" charset="0"/>
              </a:rPr>
              <a:t>*Nicht betrachtet werden Positionen, die in beiden Modellen gleich sind: IT, USV, Stromverteilung, Branderkennung, Löschung,</a:t>
            </a:r>
          </a:p>
          <a:p>
            <a:r>
              <a:rPr lang="de-DE" sz="1000" dirty="0">
                <a:solidFill>
                  <a:srgbClr val="5F6064"/>
                </a:solidFill>
                <a:latin typeface="FS Me" panose="02000506040000020004" pitchFamily="2" charset="0"/>
              </a:rPr>
              <a:t> Verrohrung, …</a:t>
            </a:r>
          </a:p>
        </p:txBody>
      </p:sp>
    </p:spTree>
    <p:extLst>
      <p:ext uri="{BB962C8B-B14F-4D97-AF65-F5344CB8AC3E}">
        <p14:creationId xmlns:p14="http://schemas.microsoft.com/office/powerpoint/2010/main" val="1724173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152"/>
            <a:ext cx="9144000" cy="609904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72452" y="5079115"/>
            <a:ext cx="9998439" cy="2329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</a:t>
            </a:r>
          </a:p>
        </p:txBody>
      </p:sp>
      <p:sp>
        <p:nvSpPr>
          <p:cNvPr id="5" name="Rechteck 4"/>
          <p:cNvSpPr/>
          <p:nvPr/>
        </p:nvSpPr>
        <p:spPr>
          <a:xfrm>
            <a:off x="-224852" y="179882"/>
            <a:ext cx="9998439" cy="1636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92549" y="5434293"/>
            <a:ext cx="3369778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de-DE" sz="1200" dirty="0">
                <a:solidFill>
                  <a:srgbClr val="5F6064"/>
                </a:solidFill>
                <a:latin typeface="FS Me Light" panose="02000506030000020004" pitchFamily="2" charset="0"/>
              </a:rPr>
              <a:t>Thomas-Krenn.AG</a:t>
            </a:r>
          </a:p>
          <a:p>
            <a:pPr>
              <a:spcBef>
                <a:spcPts val="300"/>
              </a:spcBef>
            </a:pPr>
            <a:r>
              <a:rPr lang="de-DE" sz="1200" dirty="0" err="1">
                <a:solidFill>
                  <a:srgbClr val="5F6064"/>
                </a:solidFill>
                <a:latin typeface="FS Me Light" panose="02000506030000020004" pitchFamily="2" charset="0"/>
              </a:rPr>
              <a:t>Speltenbach</a:t>
            </a:r>
            <a:r>
              <a:rPr lang="de-DE" sz="1200" dirty="0">
                <a:solidFill>
                  <a:srgbClr val="5F6064"/>
                </a:solidFill>
                <a:latin typeface="FS Me Light" panose="02000506030000020004" pitchFamily="2" charset="0"/>
              </a:rPr>
              <a:t>-Steinäcker 1</a:t>
            </a:r>
          </a:p>
          <a:p>
            <a:pPr>
              <a:spcBef>
                <a:spcPts val="300"/>
              </a:spcBef>
            </a:pPr>
            <a:r>
              <a:rPr lang="de-DE" sz="1200" dirty="0">
                <a:solidFill>
                  <a:srgbClr val="5F6064"/>
                </a:solidFill>
                <a:latin typeface="FS Me Light" panose="02000506030000020004" pitchFamily="2" charset="0"/>
              </a:rPr>
              <a:t>D-94078 Freyung</a:t>
            </a:r>
          </a:p>
          <a:p>
            <a:pPr>
              <a:spcBef>
                <a:spcPts val="300"/>
              </a:spcBef>
            </a:pPr>
            <a:r>
              <a:rPr lang="de-DE" sz="1200" dirty="0">
                <a:solidFill>
                  <a:srgbClr val="5F6064"/>
                </a:solidFill>
                <a:latin typeface="FS Me Light" panose="02000506030000020004" pitchFamily="2" charset="0"/>
              </a:rPr>
              <a:t>Michael Haderer</a:t>
            </a:r>
          </a:p>
          <a:p>
            <a:pPr>
              <a:spcBef>
                <a:spcPts val="300"/>
              </a:spcBef>
            </a:pPr>
            <a:r>
              <a:rPr lang="de-DE" sz="1200" dirty="0">
                <a:solidFill>
                  <a:srgbClr val="5F6064"/>
                </a:solidFill>
                <a:latin typeface="FS Me Light" panose="02000506030000020004" pitchFamily="2" charset="0"/>
              </a:rPr>
              <a:t>Systems Engineering / Business Development</a:t>
            </a:r>
          </a:p>
          <a:p>
            <a:pPr>
              <a:spcBef>
                <a:spcPts val="300"/>
              </a:spcBef>
            </a:pPr>
            <a:endParaRPr lang="de-DE" sz="1600" dirty="0">
              <a:solidFill>
                <a:srgbClr val="5F6064"/>
              </a:solidFill>
              <a:latin typeface="FS Me Light" panose="02000506030000020004" pitchFamily="2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694406" y="5437044"/>
            <a:ext cx="2955832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300"/>
              </a:spcBef>
            </a:pP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Tel.: +49 8551 9150 355</a:t>
            </a:r>
          </a:p>
          <a:p>
            <a:pPr algn="r">
              <a:spcBef>
                <a:spcPts val="300"/>
              </a:spcBef>
            </a:pP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Fax: +49 8551 9150-55</a:t>
            </a:r>
          </a:p>
          <a:p>
            <a:pPr algn="r">
              <a:spcBef>
                <a:spcPts val="300"/>
              </a:spcBef>
            </a:pP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mhaderer@thomas-krenn.com</a:t>
            </a:r>
          </a:p>
          <a:p>
            <a:pPr algn="r">
              <a:spcBef>
                <a:spcPts val="300"/>
              </a:spcBef>
            </a:pPr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thomas-krenn.com</a:t>
            </a:r>
          </a:p>
        </p:txBody>
      </p:sp>
      <p:sp>
        <p:nvSpPr>
          <p:cNvPr id="6" name="Titel 4"/>
          <p:cNvSpPr txBox="1">
            <a:spLocks/>
          </p:cNvSpPr>
          <p:nvPr/>
        </p:nvSpPr>
        <p:spPr>
          <a:xfrm>
            <a:off x="1606951" y="465414"/>
            <a:ext cx="5930097" cy="11686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5400"/>
              </a:spcBef>
            </a:pPr>
            <a:r>
              <a:rPr lang="de-DE" sz="4000" dirty="0">
                <a:solidFill>
                  <a:srgbClr val="FF7D00"/>
                </a:solidFill>
                <a:latin typeface="FS Me" panose="02000506040000020004" pitchFamily="2" charset="0"/>
              </a:rPr>
              <a:t>Vielen Dank </a:t>
            </a:r>
          </a:p>
          <a:p>
            <a:pPr algn="ctr">
              <a:spcBef>
                <a:spcPts val="0"/>
              </a:spcBef>
            </a:pPr>
            <a:r>
              <a:rPr lang="de-DE" sz="4000" dirty="0">
                <a:solidFill>
                  <a:srgbClr val="5F6064"/>
                </a:solidFill>
                <a:latin typeface="FS Me" panose="02000506040000020004" pitchFamily="2" charset="0"/>
              </a:rPr>
              <a:t>für Ihre Aufmerksamkeit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277606" y="6721437"/>
            <a:ext cx="8573845" cy="441064"/>
          </a:xfrm>
          <a:prstGeom prst="roundRect">
            <a:avLst/>
          </a:prstGeom>
          <a:solidFill>
            <a:srgbClr val="FF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215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53390" y="736427"/>
            <a:ext cx="8567082" cy="685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4154" dirty="0">
                <a:solidFill>
                  <a:srgbClr val="FF7D00"/>
                </a:solidFill>
                <a:latin typeface="FS Me" panose="02000506040000020004" pitchFamily="2" charset="0"/>
              </a:rPr>
              <a:t>Energiebedarf</a:t>
            </a:r>
            <a:br>
              <a:rPr lang="de-DE" sz="4154" dirty="0">
                <a:solidFill>
                  <a:srgbClr val="FF7D00"/>
                </a:solidFill>
                <a:latin typeface="FS Me" panose="02000506040000020004" pitchFamily="2" charset="0"/>
              </a:rPr>
            </a:br>
            <a:r>
              <a:rPr lang="de-DE" sz="1800" dirty="0">
                <a:solidFill>
                  <a:srgbClr val="5F6064"/>
                </a:solidFill>
                <a:latin typeface="FS Me Light" panose="02000506030000020004" pitchFamily="2" charset="0"/>
              </a:rPr>
              <a:t>Jährlicher Energiebedarf der Rechenzentren in Deutschland, in </a:t>
            </a:r>
            <a:r>
              <a:rPr lang="de-DE" sz="1800" dirty="0" err="1">
                <a:solidFill>
                  <a:srgbClr val="5F6064"/>
                </a:solidFill>
                <a:latin typeface="FS Me Light" panose="02000506030000020004" pitchFamily="2" charset="0"/>
              </a:rPr>
              <a:t>TWh</a:t>
            </a:r>
            <a:r>
              <a:rPr lang="de-DE" sz="1800" dirty="0">
                <a:solidFill>
                  <a:srgbClr val="5F6064"/>
                </a:solidFill>
                <a:latin typeface="FS Me Light" panose="02000506030000020004" pitchFamily="2" charset="0"/>
              </a:rPr>
              <a:t> in den Jahren 2010 und 2015 sowie Prognose für 2020 und 2025</a:t>
            </a:r>
          </a:p>
        </p:txBody>
      </p:sp>
      <p:graphicFrame>
        <p:nvGraphicFramePr>
          <p:cNvPr id="6" name="Diagramm 5"/>
          <p:cNvGraphicFramePr/>
          <p:nvPr>
            <p:extLst/>
          </p:nvPr>
        </p:nvGraphicFramePr>
        <p:xfrm>
          <a:off x="779706" y="2222747"/>
          <a:ext cx="5539909" cy="354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bgerundete rechteckige Legende 2"/>
          <p:cNvSpPr/>
          <p:nvPr/>
        </p:nvSpPr>
        <p:spPr>
          <a:xfrm>
            <a:off x="6637468" y="3291840"/>
            <a:ext cx="2086984" cy="1506071"/>
          </a:xfrm>
          <a:prstGeom prst="wedgeRoundRectCallout">
            <a:avLst>
              <a:gd name="adj1" fmla="val -102276"/>
              <a:gd name="adj2" fmla="val -36071"/>
              <a:gd name="adj3" fmla="val 16667"/>
            </a:avLst>
          </a:prstGeom>
          <a:solidFill>
            <a:srgbClr val="FA7D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FS Me Light" panose="02000506030000020004" pitchFamily="2" charset="0"/>
              </a:rPr>
              <a:t>Über 99 % des Energieverbrauchs wird als Abwärme in die Atmosphäre abgegeben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79706" y="5809576"/>
            <a:ext cx="81598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de-DE" sz="2800" dirty="0">
                <a:solidFill>
                  <a:srgbClr val="FF7D00"/>
                </a:solidFill>
                <a:latin typeface="FS Me" panose="02000506040000020004" pitchFamily="2" charset="0"/>
              </a:rPr>
            </a:br>
            <a:r>
              <a:rPr lang="de-DE" sz="1050" dirty="0">
                <a:solidFill>
                  <a:srgbClr val="5F6064"/>
                </a:solidFill>
                <a:latin typeface="FS Me Light" panose="02000506030000020004" pitchFamily="2" charset="0"/>
              </a:rPr>
              <a:t>Quelle </a:t>
            </a:r>
            <a:r>
              <a:rPr lang="de-DE" sz="1050" dirty="0" err="1">
                <a:solidFill>
                  <a:srgbClr val="5F6064"/>
                </a:solidFill>
                <a:latin typeface="FS Me Light" panose="02000506030000020004" pitchFamily="2" charset="0"/>
              </a:rPr>
              <a:t>BMWi</a:t>
            </a:r>
            <a:r>
              <a:rPr lang="de-DE" sz="1050" dirty="0">
                <a:solidFill>
                  <a:srgbClr val="5F6064"/>
                </a:solidFill>
                <a:latin typeface="FS Me Light" panose="02000506030000020004" pitchFamily="2" charset="0"/>
              </a:rPr>
              <a:t> 2015, </a:t>
            </a:r>
            <a:r>
              <a:rPr lang="de-DE" sz="1050" dirty="0" err="1">
                <a:solidFill>
                  <a:srgbClr val="5F6064"/>
                </a:solidFill>
                <a:latin typeface="FS Me Light" panose="02000506030000020004" pitchFamily="2" charset="0"/>
              </a:rPr>
              <a:t>Borderstep</a:t>
            </a:r>
            <a:r>
              <a:rPr lang="de-DE" sz="1050" dirty="0">
                <a:solidFill>
                  <a:srgbClr val="5F6064"/>
                </a:solidFill>
                <a:latin typeface="FS Me Light" panose="02000506030000020004" pitchFamily="2" charset="0"/>
              </a:rPr>
              <a:t>, Dr. Hintemann</a:t>
            </a:r>
          </a:p>
        </p:txBody>
      </p:sp>
      <p:sp>
        <p:nvSpPr>
          <p:cNvPr id="4" name="Rechteck 3"/>
          <p:cNvSpPr/>
          <p:nvPr/>
        </p:nvSpPr>
        <p:spPr>
          <a:xfrm>
            <a:off x="264147" y="1781030"/>
            <a:ext cx="6857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7D00"/>
                </a:solidFill>
                <a:latin typeface="FS Me" panose="02000506040000020004" pitchFamily="2" charset="0"/>
              </a:rPr>
              <a:t>Energiebedarf entspricht aktuell etwa 3 Mio. Privathaushalten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42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995" y="14396"/>
            <a:ext cx="10620259" cy="690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63867" y="3059668"/>
            <a:ext cx="4104456" cy="36933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FA7D00"/>
                </a:solidFill>
              </a:rPr>
              <a:t>EIN BEISPIEL AUS FRANKFURT</a:t>
            </a:r>
          </a:p>
        </p:txBody>
      </p:sp>
    </p:spTree>
    <p:extLst>
      <p:ext uri="{BB962C8B-B14F-4D97-AF65-F5344CB8AC3E}">
        <p14:creationId xmlns:p14="http://schemas.microsoft.com/office/powerpoint/2010/main" val="236606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0691" y="403124"/>
            <a:ext cx="7815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7D00"/>
                </a:solidFill>
                <a:latin typeface="FS Me" panose="02000506040000020004" pitchFamily="2" charset="0"/>
              </a:rPr>
              <a:t>Standortfaktor Stromkosten</a:t>
            </a:r>
          </a:p>
        </p:txBody>
      </p:sp>
      <p:sp>
        <p:nvSpPr>
          <p:cNvPr id="6" name="Textplatzhalter 5"/>
          <p:cNvSpPr txBox="1">
            <a:spLocks/>
          </p:cNvSpPr>
          <p:nvPr/>
        </p:nvSpPr>
        <p:spPr>
          <a:xfrm>
            <a:off x="347839" y="1046468"/>
            <a:ext cx="8534586" cy="449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defTabSz="844083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2492" dirty="0" smtClean="0">
                <a:solidFill>
                  <a:srgbClr val="5F6064"/>
                </a:solidFill>
                <a:latin typeface="FS Me Light" panose="02000506030000020004" pitchFamily="2" charset="0"/>
                <a:ea typeface="+mj-ea"/>
                <a:cs typeface="+mj-cs"/>
              </a:defRPr>
            </a:lvl1pPr>
            <a:lvl2pPr marL="42204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92"/>
            </a:lvl2pPr>
            <a:lvl3pPr marL="844083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8"/>
            </a:lvl3pPr>
            <a:lvl4pPr marL="1266124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4pPr>
            <a:lvl5pPr marL="168816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5pPr>
            <a:lvl6pPr marL="2110207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6pPr>
            <a:lvl7pPr marL="2532248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7pPr>
            <a:lvl8pPr marL="2954289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8pPr>
            <a:lvl9pPr marL="337633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9pPr>
          </a:lstStyle>
          <a:p>
            <a:r>
              <a:rPr lang="de-DE" sz="1600" dirty="0"/>
              <a:t>Stromkosten mit 20-40 % Anteil an RZ-Gesamtkosten </a:t>
            </a:r>
          </a:p>
        </p:txBody>
      </p:sp>
      <p:sp>
        <p:nvSpPr>
          <p:cNvPr id="7" name="Textplatzhalter 5"/>
          <p:cNvSpPr txBox="1">
            <a:spLocks/>
          </p:cNvSpPr>
          <p:nvPr/>
        </p:nvSpPr>
        <p:spPr>
          <a:xfrm>
            <a:off x="4881884" y="1609707"/>
            <a:ext cx="4238681" cy="449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844083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2492" dirty="0" smtClean="0">
                <a:solidFill>
                  <a:srgbClr val="5F6064"/>
                </a:solidFill>
                <a:latin typeface="FS Me Light" panose="02000506030000020004" pitchFamily="2" charset="0"/>
                <a:ea typeface="+mj-ea"/>
                <a:cs typeface="+mj-cs"/>
              </a:defRPr>
            </a:lvl1pPr>
            <a:lvl2pPr marL="42204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92"/>
            </a:lvl2pPr>
            <a:lvl3pPr marL="844083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8"/>
            </a:lvl3pPr>
            <a:lvl4pPr marL="1266124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4pPr>
            <a:lvl5pPr marL="168816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5pPr>
            <a:lvl6pPr marL="2110207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6pPr>
            <a:lvl7pPr marL="2532248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7pPr>
            <a:lvl8pPr marL="2954289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8pPr>
            <a:lvl9pPr marL="337633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9pPr>
          </a:lstStyle>
          <a:p>
            <a:r>
              <a:rPr lang="de-DE" sz="1400" dirty="0"/>
              <a:t>Wie bewerten Sie diese Standortfaktoren in Deutschland im internationalen Vergleich?</a:t>
            </a:r>
          </a:p>
        </p:txBody>
      </p:sp>
      <p:sp>
        <p:nvSpPr>
          <p:cNvPr id="9" name="Textplatzhalter 5"/>
          <p:cNvSpPr txBox="1">
            <a:spLocks/>
          </p:cNvSpPr>
          <p:nvPr/>
        </p:nvSpPr>
        <p:spPr>
          <a:xfrm>
            <a:off x="7062171" y="2175556"/>
            <a:ext cx="1131875" cy="449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844083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2492" dirty="0" smtClean="0">
                <a:solidFill>
                  <a:srgbClr val="5F6064"/>
                </a:solidFill>
                <a:latin typeface="FS Me Light" panose="02000506030000020004" pitchFamily="2" charset="0"/>
                <a:ea typeface="+mj-ea"/>
                <a:cs typeface="+mj-cs"/>
              </a:defRPr>
            </a:lvl1pPr>
            <a:lvl2pPr marL="42204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92"/>
            </a:lvl2pPr>
            <a:lvl3pPr marL="844083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8"/>
            </a:lvl3pPr>
            <a:lvl4pPr marL="1266124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4pPr>
            <a:lvl5pPr marL="168816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5pPr>
            <a:lvl6pPr marL="2110207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6pPr>
            <a:lvl7pPr marL="2532248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7pPr>
            <a:lvl8pPr marL="2954289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8pPr>
            <a:lvl9pPr marL="337633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9pPr>
          </a:lstStyle>
          <a:p>
            <a:r>
              <a:rPr lang="de-DE" sz="1200" dirty="0"/>
              <a:t>gut</a:t>
            </a:r>
          </a:p>
        </p:txBody>
      </p:sp>
      <p:sp>
        <p:nvSpPr>
          <p:cNvPr id="10" name="Textplatzhalter 5"/>
          <p:cNvSpPr txBox="1">
            <a:spLocks/>
          </p:cNvSpPr>
          <p:nvPr/>
        </p:nvSpPr>
        <p:spPr>
          <a:xfrm>
            <a:off x="7550353" y="2186314"/>
            <a:ext cx="1131875" cy="449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844083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2492" dirty="0" smtClean="0">
                <a:solidFill>
                  <a:srgbClr val="5F6064"/>
                </a:solidFill>
                <a:latin typeface="FS Me Light" panose="02000506030000020004" pitchFamily="2" charset="0"/>
                <a:ea typeface="+mj-ea"/>
                <a:cs typeface="+mj-cs"/>
              </a:defRPr>
            </a:lvl1pPr>
            <a:lvl2pPr marL="42204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92"/>
            </a:lvl2pPr>
            <a:lvl3pPr marL="844083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8"/>
            </a:lvl3pPr>
            <a:lvl4pPr marL="1266124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4pPr>
            <a:lvl5pPr marL="168816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5pPr>
            <a:lvl6pPr marL="2110207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6pPr>
            <a:lvl7pPr marL="2532248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7pPr>
            <a:lvl8pPr marL="2954289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8pPr>
            <a:lvl9pPr marL="337633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9pPr>
          </a:lstStyle>
          <a:p>
            <a:pPr algn="r"/>
            <a:r>
              <a:rPr lang="de-DE" sz="1200" dirty="0"/>
              <a:t>schlecht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806579" y="6340140"/>
            <a:ext cx="4251357" cy="52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indent="0" defTabSz="844083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rgbClr val="5F6064"/>
                </a:solidFill>
                <a:latin typeface="FS Me Light" panose="02000506030000020004" pitchFamily="2" charset="0"/>
                <a:ea typeface="+mj-ea"/>
                <a:cs typeface="+mj-cs"/>
              </a:defRPr>
            </a:lvl1pPr>
            <a:lvl2pPr marL="42204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92"/>
            </a:lvl2pPr>
            <a:lvl3pPr marL="844083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8"/>
            </a:lvl3pPr>
            <a:lvl4pPr marL="1266124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4pPr>
            <a:lvl5pPr marL="168816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5pPr>
            <a:lvl6pPr marL="2110207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6pPr>
            <a:lvl7pPr marL="2532248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7pPr>
            <a:lvl8pPr marL="2954289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8pPr>
            <a:lvl9pPr marL="337633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9pPr>
          </a:lstStyle>
          <a:p>
            <a:r>
              <a:rPr lang="de-DE" sz="1200" dirty="0"/>
              <a:t>Quelle: Quelle: Energieeffizienz und Rechenzentren in Deutschland, </a:t>
            </a:r>
            <a:r>
              <a:rPr lang="de-DE" sz="1200" dirty="0" err="1"/>
              <a:t>Borderstep</a:t>
            </a:r>
            <a:r>
              <a:rPr lang="de-DE" sz="1200" dirty="0"/>
              <a:t> Institut, 2017</a:t>
            </a:r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3702986721"/>
              </p:ext>
            </p:extLst>
          </p:nvPr>
        </p:nvGraphicFramePr>
        <p:xfrm>
          <a:off x="263305" y="2010747"/>
          <a:ext cx="417960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391842" y="6520845"/>
            <a:ext cx="4371710" cy="276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indent="0" defTabSz="844083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1200">
                <a:solidFill>
                  <a:srgbClr val="5F6064"/>
                </a:solidFill>
                <a:latin typeface="FS Me Light" panose="02000506030000020004" pitchFamily="2" charset="0"/>
                <a:ea typeface="+mj-ea"/>
                <a:cs typeface="+mj-cs"/>
              </a:defRPr>
            </a:lvl1pPr>
            <a:lvl2pPr marL="42204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92"/>
            </a:lvl2pPr>
            <a:lvl3pPr marL="844083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8"/>
            </a:lvl3pPr>
            <a:lvl4pPr marL="1266124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4pPr>
            <a:lvl5pPr marL="168816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5pPr>
            <a:lvl6pPr marL="2110207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6pPr>
            <a:lvl7pPr marL="2532248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7pPr>
            <a:lvl8pPr marL="2954289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8pPr>
            <a:lvl9pPr marL="337633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9pPr>
          </a:lstStyle>
          <a:p>
            <a:r>
              <a:rPr lang="de-DE" dirty="0"/>
              <a:t>Quelle: DIHK, Faktenpapier Strompreise in Deutschland 2016</a:t>
            </a:r>
          </a:p>
        </p:txBody>
      </p:sp>
      <p:sp>
        <p:nvSpPr>
          <p:cNvPr id="16" name="Textplatzhalter 5"/>
          <p:cNvSpPr txBox="1">
            <a:spLocks/>
          </p:cNvSpPr>
          <p:nvPr/>
        </p:nvSpPr>
        <p:spPr>
          <a:xfrm>
            <a:off x="325757" y="1609707"/>
            <a:ext cx="3966544" cy="449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844083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2492" dirty="0" smtClean="0">
                <a:solidFill>
                  <a:srgbClr val="5F6064"/>
                </a:solidFill>
                <a:latin typeface="FS Me Light" panose="02000506030000020004" pitchFamily="2" charset="0"/>
                <a:ea typeface="+mj-ea"/>
                <a:cs typeface="+mj-cs"/>
              </a:defRPr>
            </a:lvl1pPr>
            <a:lvl2pPr marL="42204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92"/>
            </a:lvl2pPr>
            <a:lvl3pPr marL="844083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8"/>
            </a:lvl3pPr>
            <a:lvl4pPr marL="1266124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4pPr>
            <a:lvl5pPr marL="168816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5pPr>
            <a:lvl6pPr marL="2110207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6pPr>
            <a:lvl7pPr marL="2532248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7pPr>
            <a:lvl8pPr marL="2954289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8pPr>
            <a:lvl9pPr marL="337633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9pPr>
          </a:lstStyle>
          <a:p>
            <a:r>
              <a:rPr lang="de-DE" sz="1400" dirty="0"/>
              <a:t>Industriestrompreise</a:t>
            </a:r>
          </a:p>
          <a:p>
            <a:r>
              <a:rPr lang="de-DE" sz="1400" dirty="0"/>
              <a:t>Internationaler Vergleich, in ct/kWh, 2015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179FEE2-FBBC-46D1-B01E-E8DC273CE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211" y="2416330"/>
            <a:ext cx="1591360" cy="353192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5C389D4-92BA-40B2-86DB-95ACDDB6A700}"/>
              </a:ext>
            </a:extLst>
          </p:cNvPr>
          <p:cNvSpPr txBox="1"/>
          <p:nvPr/>
        </p:nvSpPr>
        <p:spPr>
          <a:xfrm>
            <a:off x="4356214" y="2403178"/>
            <a:ext cx="285366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de-DE" sz="1100" dirty="0">
                <a:solidFill>
                  <a:srgbClr val="5F6064"/>
                </a:solidFill>
                <a:latin typeface="FS Me Light" panose="02000506030000020004" pitchFamily="2" charset="0"/>
              </a:rPr>
              <a:t>Verfügbarkeit von Fachkräften</a:t>
            </a:r>
          </a:p>
          <a:p>
            <a:pPr algn="r">
              <a:lnSpc>
                <a:spcPct val="200000"/>
              </a:lnSpc>
            </a:pPr>
            <a:r>
              <a:rPr lang="de-DE" sz="1100" dirty="0">
                <a:solidFill>
                  <a:srgbClr val="5F6064"/>
                </a:solidFill>
                <a:latin typeface="FS Me Light" panose="02000506030000020004" pitchFamily="2" charset="0"/>
              </a:rPr>
              <a:t>Qualität von Zulieferern und Dienstleistern</a:t>
            </a:r>
          </a:p>
          <a:p>
            <a:pPr algn="r">
              <a:lnSpc>
                <a:spcPct val="200000"/>
              </a:lnSpc>
            </a:pPr>
            <a:r>
              <a:rPr lang="de-DE" sz="1100" dirty="0">
                <a:solidFill>
                  <a:srgbClr val="5F6064"/>
                </a:solidFill>
                <a:latin typeface="FS Me Light" panose="02000506030000020004" pitchFamily="2" charset="0"/>
              </a:rPr>
              <a:t>Zuverlässige Stromversorgung</a:t>
            </a:r>
          </a:p>
          <a:p>
            <a:pPr algn="r">
              <a:lnSpc>
                <a:spcPct val="200000"/>
              </a:lnSpc>
            </a:pPr>
            <a:r>
              <a:rPr lang="de-DE" sz="1100" dirty="0">
                <a:solidFill>
                  <a:srgbClr val="5F6064"/>
                </a:solidFill>
                <a:latin typeface="FS Me Light" panose="02000506030000020004" pitchFamily="2" charset="0"/>
              </a:rPr>
              <a:t>Anbindung an Internetknoten</a:t>
            </a:r>
          </a:p>
          <a:p>
            <a:pPr algn="r">
              <a:lnSpc>
                <a:spcPct val="200000"/>
              </a:lnSpc>
            </a:pPr>
            <a:r>
              <a:rPr lang="de-DE" sz="1100" dirty="0">
                <a:solidFill>
                  <a:srgbClr val="5F6064"/>
                </a:solidFill>
                <a:latin typeface="FS Me Light" panose="02000506030000020004" pitchFamily="2" charset="0"/>
              </a:rPr>
              <a:t>Sonstige Versorgungsinfrastruktur</a:t>
            </a:r>
          </a:p>
          <a:p>
            <a:pPr algn="r">
              <a:lnSpc>
                <a:spcPct val="200000"/>
              </a:lnSpc>
            </a:pPr>
            <a:r>
              <a:rPr lang="de-DE" sz="1100" dirty="0">
                <a:solidFill>
                  <a:srgbClr val="5F6064"/>
                </a:solidFill>
                <a:latin typeface="FS Me Light" panose="02000506030000020004" pitchFamily="2" charset="0"/>
              </a:rPr>
              <a:t>Strompreise</a:t>
            </a:r>
          </a:p>
          <a:p>
            <a:pPr algn="r">
              <a:lnSpc>
                <a:spcPct val="200000"/>
              </a:lnSpc>
            </a:pPr>
            <a:r>
              <a:rPr lang="de-DE" sz="1100" dirty="0">
                <a:solidFill>
                  <a:srgbClr val="5F6064"/>
                </a:solidFill>
                <a:latin typeface="FS Me Light" panose="02000506030000020004" pitchFamily="2" charset="0"/>
              </a:rPr>
              <a:t>Nähe zum Kunden</a:t>
            </a:r>
          </a:p>
          <a:p>
            <a:pPr algn="r">
              <a:lnSpc>
                <a:spcPct val="200000"/>
              </a:lnSpc>
            </a:pPr>
            <a:r>
              <a:rPr lang="de-DE" sz="1100" dirty="0">
                <a:solidFill>
                  <a:srgbClr val="5F6064"/>
                </a:solidFill>
                <a:latin typeface="FS Me Light" panose="02000506030000020004" pitchFamily="2" charset="0"/>
              </a:rPr>
              <a:t>Datenschutz</a:t>
            </a:r>
          </a:p>
          <a:p>
            <a:pPr algn="r">
              <a:lnSpc>
                <a:spcPct val="200000"/>
              </a:lnSpc>
            </a:pPr>
            <a:r>
              <a:rPr lang="de-DE" sz="1100" dirty="0">
                <a:solidFill>
                  <a:srgbClr val="5F6064"/>
                </a:solidFill>
                <a:latin typeface="FS Me Light" panose="02000506030000020004" pitchFamily="2" charset="0"/>
              </a:rPr>
              <a:t>Rechtssicherheit</a:t>
            </a:r>
          </a:p>
          <a:p>
            <a:pPr algn="r">
              <a:lnSpc>
                <a:spcPct val="200000"/>
              </a:lnSpc>
            </a:pPr>
            <a:r>
              <a:rPr lang="de-DE" sz="1100" dirty="0">
                <a:solidFill>
                  <a:srgbClr val="5F6064"/>
                </a:solidFill>
                <a:latin typeface="FS Me Light" panose="02000506030000020004" pitchFamily="2" charset="0"/>
              </a:rPr>
              <a:t>Zügige Genehmigungsprozesse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6089364" y="4194370"/>
            <a:ext cx="2357951" cy="293914"/>
          </a:xfrm>
          <a:prstGeom prst="roundRect">
            <a:avLst/>
          </a:prstGeom>
          <a:noFill/>
          <a:ln w="38100">
            <a:solidFill>
              <a:srgbClr val="FA7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649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381000" y="342900"/>
            <a:ext cx="8534400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4154" dirty="0">
                <a:solidFill>
                  <a:srgbClr val="FF7D00"/>
                </a:solidFill>
                <a:latin typeface="FS Me" panose="02000506040000020004" pitchFamily="2" charset="0"/>
              </a:rPr>
              <a:t>AGENDA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59016" y="2374896"/>
            <a:ext cx="8025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FS Me Light" panose="02000506030000020004" pitchFamily="2" charset="0"/>
              </a:rPr>
              <a:t>Standortfaktor Stromkosten – Deutschland ist Schlusslicht</a:t>
            </a:r>
          </a:p>
          <a:p>
            <a:endParaRPr lang="de-DE" sz="2000" dirty="0">
              <a:latin typeface="FS Me Light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FA7D00"/>
                </a:solidFill>
                <a:latin typeface="FS Me Light" panose="02000506030000020004" pitchFamily="2" charset="0"/>
              </a:rPr>
              <a:t>Abwandern oder Strom sparen – wo sind die Potentiale im RZ</a:t>
            </a:r>
          </a:p>
          <a:p>
            <a:endParaRPr lang="de-DE" sz="20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F6064"/>
                </a:solidFill>
                <a:latin typeface="FS Me Light" panose="02000506030000020004" pitchFamily="2" charset="0"/>
              </a:rPr>
              <a:t>Abwärme-Nutzung – der Beitrag des RZ zur „Wärmewende“</a:t>
            </a:r>
          </a:p>
          <a:p>
            <a:endParaRPr lang="de-DE" sz="2000" dirty="0">
              <a:solidFill>
                <a:srgbClr val="5F6064"/>
              </a:solidFill>
              <a:latin typeface="FS Me Light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F6064"/>
                </a:solidFill>
                <a:latin typeface="FS Me Light" panose="02000506030000020004" pitchFamily="2" charset="0"/>
              </a:rPr>
              <a:t>Hot Fluid® Computing als ganzheitliches Kühlungskonzept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1550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4562" y="248522"/>
            <a:ext cx="627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FF7D00"/>
                </a:solidFill>
                <a:latin typeface="FS Me" panose="02000506040000020004" pitchFamily="2" charset="0"/>
              </a:rPr>
              <a:t>Potenziale zur Einsparung</a:t>
            </a:r>
          </a:p>
        </p:txBody>
      </p:sp>
      <p:graphicFrame>
        <p:nvGraphicFramePr>
          <p:cNvPr id="9" name="Diagramm 8"/>
          <p:cNvGraphicFramePr/>
          <p:nvPr>
            <p:extLst/>
          </p:nvPr>
        </p:nvGraphicFramePr>
        <p:xfrm>
          <a:off x="4208475" y="2274957"/>
          <a:ext cx="6096000" cy="391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4287645" y="1336288"/>
            <a:ext cx="47039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An welchen Stellen konnten Sie in den vergangenen Jahren Energieeinsparungen erreichen?</a:t>
            </a:r>
          </a:p>
          <a:p>
            <a:r>
              <a:rPr lang="de-DE" sz="1400" dirty="0">
                <a:solidFill>
                  <a:srgbClr val="5F6064"/>
                </a:solidFill>
                <a:latin typeface="FS Me Light" panose="02000506030000020004" pitchFamily="2" charset="0"/>
              </a:rPr>
              <a:t>Wo sehen Sie noch Einsparpotenziale in der Zukunft?</a:t>
            </a:r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354811710"/>
              </p:ext>
            </p:extLst>
          </p:nvPr>
        </p:nvGraphicFramePr>
        <p:xfrm>
          <a:off x="-1047750" y="195778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227274" y="1336288"/>
            <a:ext cx="389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latin typeface="FS Me Light" panose="02000506030000020004" pitchFamily="2" charset="0"/>
              </a:defRPr>
            </a:lvl1pPr>
          </a:lstStyle>
          <a:p>
            <a:r>
              <a:rPr lang="de-DE" dirty="0">
                <a:solidFill>
                  <a:srgbClr val="5F6064"/>
                </a:solidFill>
              </a:rPr>
              <a:t>Anteil am Jahres-Energieverbrauch eines mittelgroßen Rechenzentrums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93057" y="6241143"/>
            <a:ext cx="4822602" cy="276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indent="0" defTabSz="844083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1200">
                <a:solidFill>
                  <a:srgbClr val="5F6064"/>
                </a:solidFill>
                <a:latin typeface="FS Me Light" panose="02000506030000020004" pitchFamily="2" charset="0"/>
                <a:ea typeface="+mj-ea"/>
                <a:cs typeface="+mj-cs"/>
              </a:defRPr>
            </a:lvl1pPr>
            <a:lvl2pPr marL="42204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92"/>
            </a:lvl2pPr>
            <a:lvl3pPr marL="844083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8"/>
            </a:lvl3pPr>
            <a:lvl4pPr marL="1266124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4pPr>
            <a:lvl5pPr marL="1688165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5pPr>
            <a:lvl6pPr marL="2110207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6pPr>
            <a:lvl7pPr marL="2532248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7pPr>
            <a:lvl8pPr marL="2954289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8pPr>
            <a:lvl9pPr marL="3376331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23"/>
            </a:lvl9pPr>
          </a:lstStyle>
          <a:p>
            <a:r>
              <a:rPr lang="de-DE" dirty="0"/>
              <a:t>Quelle: BITKOM Leitfaden, Energieeffizienz in Rechenzentren, 2015</a:t>
            </a:r>
          </a:p>
        </p:txBody>
      </p:sp>
      <p:sp>
        <p:nvSpPr>
          <p:cNvPr id="8" name="Abgerundetes Rechteck 2">
            <a:extLst>
              <a:ext uri="{FF2B5EF4-FFF2-40B4-BE49-F238E27FC236}">
                <a16:creationId xmlns:a16="http://schemas.microsoft.com/office/drawing/2014/main" id="{06BEBC39-664B-4230-BEC8-C9E2DDE73C85}"/>
              </a:ext>
            </a:extLst>
          </p:cNvPr>
          <p:cNvSpPr/>
          <p:nvPr/>
        </p:nvSpPr>
        <p:spPr>
          <a:xfrm>
            <a:off x="6200078" y="2409711"/>
            <a:ext cx="2791523" cy="1420009"/>
          </a:xfrm>
          <a:prstGeom prst="roundRect">
            <a:avLst/>
          </a:prstGeom>
          <a:solidFill>
            <a:srgbClr val="FA7D00">
              <a:alpha val="8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FS Me Light" panose="02000506030000020004" pitchFamily="2" charset="0"/>
              </a:rPr>
              <a:t>Inkrementelle weitere Optimierung mit Luftkühlung möglich. Signifikante Verbesserung nur über Wasserkühlung</a:t>
            </a:r>
          </a:p>
        </p:txBody>
      </p:sp>
    </p:spTree>
    <p:extLst>
      <p:ext uri="{BB962C8B-B14F-4D97-AF65-F5344CB8AC3E}">
        <p14:creationId xmlns:p14="http://schemas.microsoft.com/office/powerpoint/2010/main" val="408099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381000" y="342900"/>
            <a:ext cx="8534400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4154" dirty="0">
                <a:solidFill>
                  <a:srgbClr val="FF7D00"/>
                </a:solidFill>
                <a:latin typeface="FS Me" panose="02000506040000020004" pitchFamily="2" charset="0"/>
              </a:rPr>
              <a:t>AGENDA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59016" y="2624278"/>
            <a:ext cx="8025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FS Me Light" panose="02000506030000020004" pitchFamily="2" charset="0"/>
              </a:rPr>
              <a:t>Standortfaktor Stromkosten – Deutschland ist Schlusslicht</a:t>
            </a:r>
          </a:p>
          <a:p>
            <a:endParaRPr lang="de-DE" sz="2000" dirty="0">
              <a:solidFill>
                <a:schemeClr val="bg1">
                  <a:lumMod val="85000"/>
                </a:schemeClr>
              </a:solidFill>
              <a:latin typeface="FS Me Light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FS Me Light" panose="02000506030000020004" pitchFamily="2" charset="0"/>
              </a:rPr>
              <a:t>Abwandern oder Strom sparen – wo sind die Potentiale im RZ</a:t>
            </a:r>
          </a:p>
          <a:p>
            <a:endParaRPr lang="de-DE" sz="2000" dirty="0">
              <a:latin typeface="FS Me Light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FA7D00"/>
                </a:solidFill>
                <a:latin typeface="FS Me Light" panose="02000506030000020004" pitchFamily="2" charset="0"/>
              </a:rPr>
              <a:t>Abwärme-Nutzung – der Beitrag des RZ zur „Wärmewende“</a:t>
            </a:r>
          </a:p>
          <a:p>
            <a:endParaRPr lang="de-DE" sz="2000" dirty="0">
              <a:latin typeface="FS Me Light" panose="0200050603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5F6064"/>
                </a:solidFill>
                <a:latin typeface="FS Me Light" panose="02000506030000020004" pitchFamily="2" charset="0"/>
              </a:rPr>
              <a:t>Hot Fluid® Computing als ganzheitliches Kühlungskonzept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547264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6851104" cy="857250"/>
          </a:xfrm>
        </p:spPr>
        <p:txBody>
          <a:bodyPr/>
          <a:lstStyle/>
          <a:p>
            <a:pPr algn="l"/>
            <a:r>
              <a:rPr lang="de-DE" sz="3600" dirty="0">
                <a:solidFill>
                  <a:srgbClr val="FF7D00"/>
                </a:solidFill>
                <a:latin typeface="FS Me" panose="02000506040000020004" pitchFamily="2" charset="0"/>
              </a:rPr>
              <a:t>Nutzung der RZ-Abwärme</a:t>
            </a:r>
            <a:br>
              <a:rPr lang="de-DE" dirty="0"/>
            </a:br>
            <a:r>
              <a:rPr lang="de-DE" sz="1400" dirty="0">
                <a:solidFill>
                  <a:srgbClr val="5F6064"/>
                </a:solidFill>
              </a:rPr>
              <a:t>(Quelle </a:t>
            </a:r>
            <a:r>
              <a:rPr lang="de-DE" sz="1400" dirty="0" err="1">
                <a:solidFill>
                  <a:srgbClr val="5F6064"/>
                </a:solidFill>
              </a:rPr>
              <a:t>Bitkom</a:t>
            </a:r>
            <a:r>
              <a:rPr lang="de-DE" sz="1400" dirty="0">
                <a:solidFill>
                  <a:srgbClr val="5F6064"/>
                </a:solidFill>
              </a:rPr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323528" y="2427982"/>
            <a:ext cx="8154906" cy="2513186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  <a:buClr>
                <a:schemeClr val="accent6"/>
              </a:buClr>
              <a:buFont typeface="Calibri" panose="020F0502020204030204" pitchFamily="34" charset="0"/>
              <a:buChar char="»"/>
            </a:pPr>
            <a:r>
              <a:rPr lang="de-DE" sz="1200" dirty="0">
                <a:solidFill>
                  <a:srgbClr val="FF7D00"/>
                </a:solidFill>
                <a:latin typeface="FS Me Light" panose="02000506030000020004" pitchFamily="2" charset="0"/>
              </a:rPr>
              <a:t>Potenziale zur Nutzung von Abwärme bleiben leider oft ungenutzt. </a:t>
            </a:r>
            <a:r>
              <a:rPr lang="de-DE" sz="1200" dirty="0">
                <a:solidFill>
                  <a:srgbClr val="5F6064"/>
                </a:solidFill>
                <a:latin typeface="FS Me Light" panose="02000506030000020004" pitchFamily="2" charset="0"/>
              </a:rPr>
              <a:t>Dies gilt für heutige Rechenzentren oder Serverräume in klein- bis mittelständischen Unternehmen genau so wie für reine Rechenzentren.</a:t>
            </a:r>
          </a:p>
          <a:p>
            <a:pPr>
              <a:spcBef>
                <a:spcPts val="900"/>
              </a:spcBef>
              <a:buClr>
                <a:schemeClr val="accent6"/>
              </a:buClr>
              <a:buFont typeface="Calibri" panose="020F0502020204030204" pitchFamily="34" charset="0"/>
              <a:buChar char="»"/>
            </a:pPr>
            <a:r>
              <a:rPr lang="de-DE" sz="1200" dirty="0">
                <a:solidFill>
                  <a:srgbClr val="5F6064"/>
                </a:solidFill>
                <a:latin typeface="FS Me Light" panose="02000506030000020004" pitchFamily="2" charset="0"/>
              </a:rPr>
              <a:t>Die Gründe für die Nichtnutzung sind sehr unterschiedlich und zum Teil bedingt durch bauliche Gegebenheiten oder Beschränkungen durch angemietete Liegenschaften.</a:t>
            </a:r>
          </a:p>
          <a:p>
            <a:pPr>
              <a:spcBef>
                <a:spcPts val="900"/>
              </a:spcBef>
              <a:buClr>
                <a:schemeClr val="accent6"/>
              </a:buClr>
              <a:buFont typeface="Calibri" panose="020F0502020204030204" pitchFamily="34" charset="0"/>
              <a:buChar char="»"/>
            </a:pPr>
            <a:r>
              <a:rPr lang="de-DE" sz="1200" dirty="0">
                <a:solidFill>
                  <a:srgbClr val="FF7D00"/>
                </a:solidFill>
                <a:latin typeface="FS Me Light" panose="02000506030000020004" pitchFamily="2" charset="0"/>
              </a:rPr>
              <a:t>Manchmal fehlt auch einfach das Bewusstsein für ein ganzheitliches Energiemanagement im Gebäude.</a:t>
            </a:r>
          </a:p>
          <a:p>
            <a:pPr>
              <a:spcBef>
                <a:spcPts val="900"/>
              </a:spcBef>
              <a:buClr>
                <a:schemeClr val="accent6"/>
              </a:buClr>
              <a:buFont typeface="Calibri" panose="020F0502020204030204" pitchFamily="34" charset="0"/>
              <a:buChar char="»"/>
            </a:pPr>
            <a:r>
              <a:rPr lang="de-DE" sz="1200" dirty="0">
                <a:solidFill>
                  <a:srgbClr val="5F6064"/>
                </a:solidFill>
                <a:latin typeface="FS Me Light" panose="02000506030000020004" pitchFamily="2" charset="0"/>
              </a:rPr>
              <a:t>In jedem Fall muss die Wärme aus den IKT-Räumen entfernt werden. Die abtransportierte Wärmeleistung wird jedoch selten weiter verwendet und </a:t>
            </a:r>
            <a:r>
              <a:rPr lang="de-DE" sz="1200" dirty="0">
                <a:solidFill>
                  <a:srgbClr val="FF7D00"/>
                </a:solidFill>
                <a:latin typeface="FS Me Light" panose="02000506030000020004" pitchFamily="2" charset="0"/>
              </a:rPr>
              <a:t>ungenutzt an die Umwelt abgegeben.</a:t>
            </a:r>
          </a:p>
          <a:p>
            <a:pPr>
              <a:spcBef>
                <a:spcPts val="900"/>
              </a:spcBef>
              <a:buClr>
                <a:schemeClr val="accent6"/>
              </a:buClr>
              <a:buFont typeface="Calibri" panose="020F0502020204030204" pitchFamily="34" charset="0"/>
              <a:buChar char="»"/>
            </a:pPr>
            <a:r>
              <a:rPr lang="de-DE" sz="1200" dirty="0">
                <a:solidFill>
                  <a:srgbClr val="FF7D00"/>
                </a:solidFill>
                <a:latin typeface="FS Me Light" panose="02000506030000020004" pitchFamily="2" charset="0"/>
              </a:rPr>
              <a:t>Innovative Konzepte </a:t>
            </a:r>
            <a:r>
              <a:rPr lang="de-DE" sz="1200" dirty="0">
                <a:solidFill>
                  <a:srgbClr val="5F6064"/>
                </a:solidFill>
                <a:latin typeface="FS Me Light" panose="02000506030000020004" pitchFamily="2" charset="0"/>
              </a:rPr>
              <a:t>zeigen jedoch, dass die Nutzung der Abwärme von Rechenzentren durchaus zu </a:t>
            </a:r>
            <a:r>
              <a:rPr lang="de-DE" sz="1200" dirty="0">
                <a:solidFill>
                  <a:srgbClr val="FF7D00"/>
                </a:solidFill>
                <a:latin typeface="FS Me Light" panose="02000506030000020004" pitchFamily="2" charset="0"/>
              </a:rPr>
              <a:t>enormen Einsparungen</a:t>
            </a:r>
            <a:r>
              <a:rPr lang="de-DE" sz="1200" dirty="0">
                <a:solidFill>
                  <a:schemeClr val="accent6"/>
                </a:solidFill>
                <a:latin typeface="FS Me Light" panose="02000506030000020004" pitchFamily="2" charset="0"/>
              </a:rPr>
              <a:t> </a:t>
            </a:r>
            <a:r>
              <a:rPr lang="de-DE" sz="1200" dirty="0">
                <a:solidFill>
                  <a:srgbClr val="5F6064"/>
                </a:solidFill>
                <a:latin typeface="FS Me Light" panose="02000506030000020004" pitchFamily="2" charset="0"/>
              </a:rPr>
              <a:t>führen kann. </a:t>
            </a:r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>
          <a:xfrm>
            <a:off x="6804248" y="5747444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rgbClr val="5F6064"/>
                </a:solidFill>
                <a:latin typeface="FS Me" panose="02000506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D5822-BB5A-47FD-BB9F-43134E4E3979}" type="slidenum">
              <a:rPr lang="en-US" altLang="de-DE"/>
              <a:t>9</a:t>
            </a:fld>
            <a:endParaRPr lang="en-US" altLang="de-DE" dirty="0"/>
          </a:p>
        </p:txBody>
      </p:sp>
      <p:sp>
        <p:nvSpPr>
          <p:cNvPr id="8" name="Fußzeilenplatzhalter 4"/>
          <p:cNvSpPr txBox="1">
            <a:spLocks/>
          </p:cNvSpPr>
          <p:nvPr/>
        </p:nvSpPr>
        <p:spPr>
          <a:xfrm>
            <a:off x="3491880" y="5747444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rgbClr val="5F6064"/>
                </a:solidFill>
                <a:latin typeface="FS Me" panose="02000506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Thomas-Krenn.AG</a:t>
            </a:r>
          </a:p>
        </p:txBody>
      </p:sp>
      <p:sp>
        <p:nvSpPr>
          <p:cNvPr id="9" name="Datumsplatzhalter 2"/>
          <p:cNvSpPr txBox="1">
            <a:spLocks/>
          </p:cNvSpPr>
          <p:nvPr/>
        </p:nvSpPr>
        <p:spPr>
          <a:xfrm>
            <a:off x="424591" y="5747444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rgbClr val="5F6064"/>
                </a:solidFill>
                <a:latin typeface="FS Me" panose="0200050604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Juni 2016</a:t>
            </a:r>
          </a:p>
        </p:txBody>
      </p:sp>
    </p:spTree>
    <p:extLst>
      <p:ext uri="{BB962C8B-B14F-4D97-AF65-F5344CB8AC3E}">
        <p14:creationId xmlns:p14="http://schemas.microsoft.com/office/powerpoint/2010/main" val="292959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82CD1746-72D0-4513-917E-6FA1A8A9B351}" vid="{286B04E5-78C6-4222-A990-CE85589B3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09_V_Praesentationsvorlage_2014-08-04_04</Template>
  <TotalTime>0</TotalTime>
  <Words>1358</Words>
  <Application>Microsoft Office PowerPoint</Application>
  <PresentationFormat>Bildschirmpräsentation (4:3)</PresentationFormat>
  <Paragraphs>343</Paragraphs>
  <Slides>23</Slides>
  <Notes>15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FS Me</vt:lpstr>
      <vt:lpstr>FS Me </vt:lpstr>
      <vt:lpstr>FS Me Light</vt:lpstr>
      <vt:lpstr>Office</vt:lpstr>
      <vt:lpstr>think-cell Folie</vt:lpstr>
      <vt:lpstr>PowerPoint-Präsentation</vt:lpstr>
      <vt:lpstr>AGENDA</vt:lpstr>
      <vt:lpstr>Energiebedarf Jährlicher Energiebedarf der Rechenzentren in Deutschland, in TWh in den Jahren 2010 und 2015 sowie Prognose für 2020 und 2025</vt:lpstr>
      <vt:lpstr>PowerPoint-Präsentation</vt:lpstr>
      <vt:lpstr>PowerPoint-Präsentation</vt:lpstr>
      <vt:lpstr>AGENDA</vt:lpstr>
      <vt:lpstr>PowerPoint-Präsentation</vt:lpstr>
      <vt:lpstr>AGENDA</vt:lpstr>
      <vt:lpstr>Nutzung der RZ-Abwärme (Quelle Bitkom)</vt:lpstr>
      <vt:lpstr>PowerPoint-Präsentation</vt:lpstr>
      <vt:lpstr>AGENDA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Ulrich Wolf</dc:creator>
  <cp:lastModifiedBy>Stefanie Jerchel</cp:lastModifiedBy>
  <cp:revision>196</cp:revision>
  <dcterms:created xsi:type="dcterms:W3CDTF">2016-03-01T11:32:04Z</dcterms:created>
  <dcterms:modified xsi:type="dcterms:W3CDTF">2018-02-06T10:06:47Z</dcterms:modified>
</cp:coreProperties>
</file>