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9" r:id="rId5"/>
    <p:sldId id="270" r:id="rId6"/>
    <p:sldId id="271" r:id="rId7"/>
    <p:sldId id="272" r:id="rId8"/>
    <p:sldId id="260" r:id="rId9"/>
    <p:sldId id="26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3" r:id="rId25"/>
    <p:sldId id="288" r:id="rId26"/>
    <p:sldId id="289" r:id="rId27"/>
    <p:sldId id="268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Muggendobler" initials="TM" lastIdx="1" clrIdx="0">
    <p:extLst>
      <p:ext uri="{19B8F6BF-5375-455C-9EA6-DF929625EA0E}">
        <p15:presenceInfo xmlns:p15="http://schemas.microsoft.com/office/powerpoint/2012/main" userId="Thomas Muggendob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00"/>
    <a:srgbClr val="FA7D00"/>
    <a:srgbClr val="5F6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53CF5-4647-4CA8-9D23-C92FB4D1595E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32663-DDB5-44C8-9090-3B2A13B6E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86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46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914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555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25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271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539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793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64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041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856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34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527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Einfache Anbindung an bestehendes</a:t>
            </a:r>
            <a:r>
              <a:rPr lang="de-DE" baseline="0" dirty="0" smtClean="0"/>
              <a:t> Netz: </a:t>
            </a:r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Kein Spezialwissen erforderlich, Netzwerkkenntnisse meist schon vorhanden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File-System Management</a:t>
            </a:r>
            <a:r>
              <a:rPr lang="de-DE" sz="1200" baseline="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auf Storage ausgelagert, zusätzliche Last wird vom Host genommen.</a:t>
            </a:r>
            <a:endParaRPr lang="de-DE" sz="12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987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sieht</a:t>
            </a:r>
            <a:r>
              <a:rPr lang="de-DE" baseline="0" dirty="0" smtClean="0"/>
              <a:t> man, dass NAS dank neuer Technologien (hohe Bandbreiten &gt;= 10 </a:t>
            </a:r>
            <a:r>
              <a:rPr lang="de-DE" baseline="0" dirty="0" err="1" smtClean="0"/>
              <a:t>Gbit</a:t>
            </a:r>
            <a:r>
              <a:rPr lang="de-DE" baseline="0" dirty="0" smtClean="0"/>
              <a:t>/s, SSD/All-Flash, SDS) immer mehr in den SAN-Markt eindringt und man merkt deutlich, dass die Nachfrage nach SAN-Lösungen sinkt.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022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Beispiele aus unserem Shop. Auf</a:t>
            </a:r>
            <a:r>
              <a:rPr lang="de-DE" baseline="0" dirty="0" smtClean="0"/>
              <a:t> dem Markt gibt es aktuell eine schier endlose Zahl an Hersteller. Vor allem der Software </a:t>
            </a:r>
            <a:r>
              <a:rPr lang="de-DE" baseline="0" dirty="0" err="1" smtClean="0"/>
              <a:t>Defined</a:t>
            </a:r>
            <a:r>
              <a:rPr lang="de-DE" baseline="0" dirty="0" smtClean="0"/>
              <a:t> Storage Markt wächst immer noch sehr gut.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245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IDC Prognose aus 2016.</a:t>
            </a:r>
            <a:r>
              <a:rPr lang="de-DE" baseline="0" dirty="0" smtClean="0"/>
              <a:t> 2013 wurden für 2020 „nur“ 40 </a:t>
            </a:r>
            <a:r>
              <a:rPr lang="de-DE" baseline="0" dirty="0" err="1" smtClean="0"/>
              <a:t>Zettabytes</a:t>
            </a:r>
            <a:r>
              <a:rPr lang="de-DE" baseline="0" dirty="0" smtClean="0"/>
              <a:t> prognostiziert.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595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8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9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19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796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04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12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15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98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45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kum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20" y="5536525"/>
            <a:ext cx="1926077" cy="11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357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40" userDrawn="1">
          <p15:clr>
            <a:srgbClr val="FBAE40"/>
          </p15:clr>
        </p15:guide>
        <p15:guide id="2" orient="horz" pos="346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55" y="1488332"/>
            <a:ext cx="5738405" cy="35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531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bei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81" y="263696"/>
            <a:ext cx="1926077" cy="1195011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466989" y="6252443"/>
            <a:ext cx="529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C37E6FB-C918-45B7-AFC7-05EDF39BBF6D}" type="slidenum">
              <a:rPr lang="de-DE" sz="1200" smtClean="0">
                <a:solidFill>
                  <a:srgbClr val="5F6064"/>
                </a:solidFill>
                <a:latin typeface="FS Me Light" panose="02000506030000020004" pitchFamily="2" charset="0"/>
              </a:rPr>
              <a:t>‹Nr.›</a:t>
            </a:fld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276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340" userDrawn="1">
          <p15:clr>
            <a:srgbClr val="FBAE40"/>
          </p15:clr>
        </p15:guide>
        <p15:guide id="3" pos="5397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AA51-427A-47F7-BC92-847F650E238B}" type="datetimeFigureOut">
              <a:rPr lang="de-DE" smtClean="0"/>
              <a:t>17.05.2017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E3313-AB47-4FCF-B8DF-DF108F630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73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thomas-krenn.com/de/produkte/storage-systeme/jbod-systeme.html" TargetMode="External"/><Relationship Id="rId7" Type="http://schemas.openxmlformats.org/officeDocument/2006/relationships/hyperlink" Target="https://www.thomas-krenn.com/de/produkte/storage-systeme/jbod-systeme/jbod_j1224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https://www.thomas-krenn.com/de/produkte/storage-systeme/jbod-systeme/jbod-jx460.html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www.thomas-krenn.com/de/produkte/storage-systeme/netappstorage.html" TargetMode="External"/><Relationship Id="rId9" Type="http://schemas.openxmlformats.org/officeDocument/2006/relationships/hyperlink" Target="https://www.thomas-krenn.com/de/loesungen/virtualisierung/virtualisierungsberatung/cat.153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mas-krenn.com/de/produkte/storage-systeme/netappstorag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hyperlink" Target="https://www.thomas-krenn.com/de/loesungen/virtualisierung/virtualisierungsberatung/cat.153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omas-krenn.com/de/produkte/storage-systeme/fast-lta.html" TargetMode="External"/><Relationship Id="rId13" Type="http://schemas.openxmlformats.org/officeDocument/2006/relationships/image" Target="../media/image37.png"/><Relationship Id="rId3" Type="http://schemas.openxmlformats.org/officeDocument/2006/relationships/hyperlink" Target="https://www.thomas-krenn.com/de/produkte/storage-systeme/synology-nas.html" TargetMode="External"/><Relationship Id="rId7" Type="http://schemas.openxmlformats.org/officeDocument/2006/relationships/hyperlink" Target="https://www.thomas-krenn.com/de/produkte/appliances/suse-enterprise-storage.html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homas-krenn.com/de/produkte/storage-systeme/nexenta-storage.html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s://www.thomas-krenn.com/de/produkte/storage-systeme/joviandss-open-e.html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s://www.thomas-krenn.com/de/produkte/storage-systeme/netappstorage.html" TargetMode="External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ecchannel.de/a/software-defined-storage-wird-zum-muss,206783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commons.wikimedia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9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rgbClr val="FF7D00"/>
                </a:solidFill>
                <a:latin typeface="FS Me" panose="02000506040000020004" pitchFamily="2" charset="0"/>
              </a:rPr>
              <a:t>Direct</a:t>
            </a:r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 </a:t>
            </a:r>
            <a:r>
              <a:rPr lang="de-DE" sz="4000" dirty="0" err="1" smtClean="0">
                <a:solidFill>
                  <a:srgbClr val="FF7D00"/>
                </a:solidFill>
                <a:latin typeface="FS Me" panose="02000506040000020004" pitchFamily="2" charset="0"/>
              </a:rPr>
              <a:t>Attached</a:t>
            </a:r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 Storage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Infrastruktur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55" y="1666780"/>
            <a:ext cx="926596" cy="8981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159" y="1671449"/>
            <a:ext cx="926596" cy="89818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311" y="1699628"/>
            <a:ext cx="926596" cy="89818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197" y="3197000"/>
            <a:ext cx="762214" cy="724901"/>
          </a:xfrm>
          <a:prstGeom prst="rect">
            <a:avLst/>
          </a:prstGeom>
        </p:spPr>
      </p:pic>
      <p:cxnSp>
        <p:nvCxnSpPr>
          <p:cNvPr id="15" name="Gewinkelter Verbinder 14"/>
          <p:cNvCxnSpPr>
            <a:stCxn id="10" idx="2"/>
            <a:endCxn id="14" idx="0"/>
          </p:cNvCxnSpPr>
          <p:nvPr/>
        </p:nvCxnSpPr>
        <p:spPr>
          <a:xfrm rot="16200000" flipH="1">
            <a:off x="3014710" y="2192406"/>
            <a:ext cx="632036" cy="1377151"/>
          </a:xfrm>
          <a:prstGeom prst="bentConnector3">
            <a:avLst>
              <a:gd name="adj1" fmla="val 5267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stCxn id="11" idx="2"/>
            <a:endCxn id="14" idx="0"/>
          </p:cNvCxnSpPr>
          <p:nvPr/>
        </p:nvCxnSpPr>
        <p:spPr>
          <a:xfrm flipH="1">
            <a:off x="4019304" y="2569633"/>
            <a:ext cx="4153" cy="6273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winkelter Verbinder 16"/>
          <p:cNvCxnSpPr>
            <a:stCxn id="12" idx="2"/>
            <a:endCxn id="14" idx="0"/>
          </p:cNvCxnSpPr>
          <p:nvPr/>
        </p:nvCxnSpPr>
        <p:spPr>
          <a:xfrm rot="5400000">
            <a:off x="4410363" y="2206754"/>
            <a:ext cx="599188" cy="138130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699127" y="1429887"/>
            <a:ext cx="535724" cy="393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Clients</a:t>
            </a:r>
            <a:endParaRPr lang="de-DE" sz="1000" dirty="0"/>
          </a:p>
        </p:txBody>
      </p:sp>
      <p:sp>
        <p:nvSpPr>
          <p:cNvPr id="19" name="Textfeld 18"/>
          <p:cNvSpPr txBox="1"/>
          <p:nvPr/>
        </p:nvSpPr>
        <p:spPr>
          <a:xfrm>
            <a:off x="3009026" y="3233324"/>
            <a:ext cx="641522" cy="640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Ethernet</a:t>
            </a:r>
            <a:br>
              <a:rPr lang="de-DE" sz="1000" dirty="0" smtClean="0"/>
            </a:br>
            <a:r>
              <a:rPr lang="de-DE" sz="1000" dirty="0" smtClean="0"/>
              <a:t>Switch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16575" y="4729973"/>
            <a:ext cx="775982" cy="115327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234851" y="4729973"/>
            <a:ext cx="775982" cy="115327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053" y="4945986"/>
            <a:ext cx="741708" cy="71974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890" y="4945986"/>
            <a:ext cx="741708" cy="719749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3779011" y="5863172"/>
            <a:ext cx="569387" cy="393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Servers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317724" y="5108889"/>
            <a:ext cx="585417" cy="393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Storage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142317" y="5108889"/>
            <a:ext cx="585417" cy="393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Storage</a:t>
            </a:r>
          </a:p>
        </p:txBody>
      </p:sp>
      <p:cxnSp>
        <p:nvCxnSpPr>
          <p:cNvPr id="27" name="Gewinkelter Verbinder 26"/>
          <p:cNvCxnSpPr>
            <a:stCxn id="20" idx="0"/>
            <a:endCxn id="14" idx="2"/>
          </p:cNvCxnSpPr>
          <p:nvPr/>
        </p:nvCxnSpPr>
        <p:spPr>
          <a:xfrm rot="5400000" flipH="1" flipV="1">
            <a:off x="3357899" y="4068568"/>
            <a:ext cx="808072" cy="514738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Gewinkelter Verbinder 27"/>
          <p:cNvCxnSpPr>
            <a:stCxn id="21" idx="0"/>
            <a:endCxn id="14" idx="2"/>
          </p:cNvCxnSpPr>
          <p:nvPr/>
        </p:nvCxnSpPr>
        <p:spPr>
          <a:xfrm rot="16200000" flipV="1">
            <a:off x="3917037" y="4024168"/>
            <a:ext cx="808072" cy="603538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Gewinkelter Verbinder 28"/>
          <p:cNvCxnSpPr>
            <a:stCxn id="23" idx="3"/>
            <a:endCxn id="20" idx="3"/>
          </p:cNvCxnSpPr>
          <p:nvPr/>
        </p:nvCxnSpPr>
        <p:spPr>
          <a:xfrm>
            <a:off x="2641598" y="5305861"/>
            <a:ext cx="474977" cy="75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Gewinkelter Verbinder 29"/>
          <p:cNvCxnSpPr>
            <a:stCxn id="22" idx="1"/>
            <a:endCxn id="21" idx="1"/>
          </p:cNvCxnSpPr>
          <p:nvPr/>
        </p:nvCxnSpPr>
        <p:spPr>
          <a:xfrm rot="10800000" flipV="1">
            <a:off x="5010833" y="5305860"/>
            <a:ext cx="482220" cy="75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106413" y="505711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70C0"/>
                </a:solidFill>
              </a:rPr>
              <a:t>SAS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2648250" y="5059637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70C0"/>
                </a:solidFill>
              </a:rPr>
              <a:t>SAS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57694" y="3927559"/>
            <a:ext cx="272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Punkt zu Punkt Verbindung</a:t>
            </a:r>
          </a:p>
        </p:txBody>
      </p:sp>
      <p:sp>
        <p:nvSpPr>
          <p:cNvPr id="31" name="Rechteck 30"/>
          <p:cNvSpPr/>
          <p:nvPr/>
        </p:nvSpPr>
        <p:spPr>
          <a:xfrm>
            <a:off x="1324462" y="4729973"/>
            <a:ext cx="1669526" cy="1153278"/>
          </a:xfrm>
          <a:prstGeom prst="rect">
            <a:avLst/>
          </a:prstGeom>
          <a:noFill/>
          <a:ln w="38100">
            <a:solidFill>
              <a:srgbClr val="FA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5133421" y="4726694"/>
            <a:ext cx="1669526" cy="1153278"/>
          </a:xfrm>
          <a:prstGeom prst="rect">
            <a:avLst/>
          </a:prstGeom>
          <a:noFill/>
          <a:ln w="38100">
            <a:solidFill>
              <a:srgbClr val="FA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7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rgbClr val="FF7D00"/>
                </a:solidFill>
                <a:latin typeface="FS Me" panose="02000506040000020004" pitchFamily="2" charset="0"/>
              </a:rPr>
              <a:t>Direct</a:t>
            </a:r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 </a:t>
            </a:r>
            <a:r>
              <a:rPr lang="de-DE" sz="4000" dirty="0" err="1" smtClean="0">
                <a:solidFill>
                  <a:srgbClr val="FF7D00"/>
                </a:solidFill>
                <a:latin typeface="FS Me" panose="02000506040000020004" pitchFamily="2" charset="0"/>
              </a:rPr>
              <a:t>Attached</a:t>
            </a:r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 Storage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Stärken und Schwächen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2788851"/>
            <a:ext cx="4082556" cy="27546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Geringer Hardwareaufwand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Geringe Kosten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Kein zusätzlicher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Protokollstack</a:t>
            </a: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Konzeptionell sehr performant</a:t>
            </a: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Kein Protokolloverhead</a:t>
            </a: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Geringe Laufzeiten / Latenzen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66144" y="2784964"/>
            <a:ext cx="4082556" cy="22775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Exklusiv an einem Host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Ausnahme: SAS MPIO (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Multipath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IO)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für Dual-Controller Systeme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Eingeschränkte Skalierbarkeit in der Kapazität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(nur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Scale-Up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)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Eingeschränkte Entfernung vom Host zum Storage (bei SAS = max. 10 m)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76608" y="1465072"/>
            <a:ext cx="644728" cy="120032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7200" b="0" cap="none" spc="0" dirty="0" smtClean="0">
                <a:ln w="0"/>
                <a:solidFill>
                  <a:srgbClr val="00B050"/>
                </a:solidFill>
                <a:effectLst/>
              </a:rPr>
              <a:t>+</a:t>
            </a:r>
            <a:endParaRPr lang="de-DE" sz="7200" b="0" cap="none" spc="0" dirty="0">
              <a:ln w="0"/>
              <a:solidFill>
                <a:srgbClr val="00B050"/>
              </a:solidFill>
              <a:effectLst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61078" y="1459345"/>
            <a:ext cx="4667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7200" b="0" cap="none" spc="0" dirty="0" smtClean="0">
                <a:ln w="0"/>
                <a:solidFill>
                  <a:srgbClr val="FF0000"/>
                </a:solidFill>
                <a:effectLst/>
              </a:rPr>
              <a:t>-</a:t>
            </a:r>
            <a:endParaRPr lang="de-DE" sz="7200" b="0" cap="none" spc="0" dirty="0">
              <a:ln w="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36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rgbClr val="FF7D00"/>
                </a:solidFill>
                <a:latin typeface="FS Me" panose="02000506040000020004" pitchFamily="2" charset="0"/>
              </a:rPr>
              <a:t>Direct</a:t>
            </a:r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 </a:t>
            </a:r>
            <a:r>
              <a:rPr lang="de-DE" sz="4000" dirty="0" err="1" smtClean="0">
                <a:solidFill>
                  <a:srgbClr val="FF7D00"/>
                </a:solidFill>
                <a:latin typeface="FS Me" panose="02000506040000020004" pitchFamily="2" charset="0"/>
              </a:rPr>
              <a:t>Attached</a:t>
            </a:r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 Storage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Einsatzbereiche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2172958"/>
            <a:ext cx="4082556" cy="34009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Hohe Anforderungen an Performance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(Tier 0 und Tier 1 Storage)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Bsp. Datenbankanwendungen, Caching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Kurze Distanz zum Host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Exklusiv für einen Host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(Ausnahme SAS MPIO für Dual Controller Systeme)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Keine hohe Skalierbarkeit gefordert</a:t>
            </a: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Kleines Budget (keine zusätzliche Kosten für Infrastruktur)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2172958"/>
            <a:ext cx="3731683" cy="31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rgbClr val="FF7D00"/>
                </a:solidFill>
                <a:latin typeface="FS Me" panose="02000506040000020004" pitchFamily="2" charset="0"/>
              </a:rPr>
              <a:t>Direct</a:t>
            </a:r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 </a:t>
            </a:r>
            <a:r>
              <a:rPr lang="de-DE" sz="4000" dirty="0" err="1" smtClean="0">
                <a:solidFill>
                  <a:srgbClr val="FF7D00"/>
                </a:solidFill>
                <a:latin typeface="FS Me" panose="02000506040000020004" pitchFamily="2" charset="0"/>
              </a:rPr>
              <a:t>Attached</a:t>
            </a:r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 Storage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Beispiele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2172958"/>
            <a:ext cx="8191006" cy="10618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JBOD / JBOF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/>
            </a:r>
            <a:b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000" dirty="0">
                <a:solidFill>
                  <a:srgbClr val="5F6064"/>
                </a:solidFill>
                <a:latin typeface="FS Me Light" panose="02000506030000020004" pitchFamily="2" charset="0"/>
                <a:hlinkClick r:id="rId3"/>
              </a:rPr>
              <a:t>https://</a:t>
            </a:r>
            <a:r>
              <a:rPr lang="de-DE" sz="1000" dirty="0" smtClean="0">
                <a:solidFill>
                  <a:srgbClr val="5F6064"/>
                </a:solidFill>
                <a:latin typeface="FS Me Light" panose="02000506030000020004" pitchFamily="2" charset="0"/>
                <a:hlinkClick r:id="rId3"/>
              </a:rPr>
              <a:t>www.thomas-krenn.com/de/produkte/storage-systeme/jbod-systeme.html</a:t>
            </a:r>
            <a:endParaRPr lang="de-DE" sz="10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RAID-System (Beispiel NetApp E2800 Series)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/>
            </a:r>
            <a:b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000" dirty="0">
                <a:solidFill>
                  <a:srgbClr val="5F6064"/>
                </a:solidFill>
                <a:latin typeface="FS Me Light" panose="02000506030000020004" pitchFamily="2" charset="0"/>
                <a:hlinkClick r:id="rId4"/>
              </a:rPr>
              <a:t>https://</a:t>
            </a:r>
            <a:r>
              <a:rPr lang="de-DE" sz="1000" dirty="0" smtClean="0">
                <a:solidFill>
                  <a:srgbClr val="5F6064"/>
                </a:solidFill>
                <a:latin typeface="FS Me Light" panose="02000506030000020004" pitchFamily="2" charset="0"/>
                <a:hlinkClick r:id="rId4"/>
              </a:rPr>
              <a:t>www.thomas-krenn.com/de/produkte/storage-systeme/netappstorage.html</a:t>
            </a:r>
            <a:endParaRPr lang="de-DE" sz="10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5" name="Grafik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94" y="3234787"/>
            <a:ext cx="2457450" cy="19240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31995" y="456128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Jx460</a:t>
            </a:r>
            <a:endParaRPr lang="de-DE" dirty="0"/>
          </a:p>
        </p:txBody>
      </p:sp>
      <p:pic>
        <p:nvPicPr>
          <p:cNvPr id="8" name="Grafik 7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040" y="4674128"/>
            <a:ext cx="2457450" cy="143827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884229" y="585133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J1224</a:t>
            </a:r>
            <a:endParaRPr lang="de-DE" dirty="0"/>
          </a:p>
        </p:txBody>
      </p:sp>
      <p:pic>
        <p:nvPicPr>
          <p:cNvPr id="9" name="Grafik 8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8100" y="3234787"/>
            <a:ext cx="2952750" cy="166687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800635" y="4674128"/>
            <a:ext cx="15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NetApp E2800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Storage Area Network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Anschlussarten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1783600"/>
            <a:ext cx="4082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S Me Light" panose="02000506030000020004" pitchFamily="2" charset="0"/>
              <a:buChar char="_"/>
            </a:pP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Fibre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Channel HBA mit SFP+ Transceiver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(Hersteller: z. B.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Qlogic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,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Broadcom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/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Emulex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)</a:t>
            </a:r>
          </a:p>
          <a:p>
            <a:pPr marL="285750" indent="-285750">
              <a:buFont typeface="FS Me Light" panose="02000506030000020004" pitchFamily="2" charset="0"/>
              <a:buChar char="_"/>
            </a:pP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buFont typeface="FS Me Light" panose="02000506030000020004" pitchFamily="2" charset="0"/>
              <a:buChar char="_"/>
            </a:pP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buFont typeface="FS Me Light" panose="02000506030000020004" pitchFamily="2" charset="0"/>
              <a:buChar char="_"/>
            </a:pP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InfiniBand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/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(Hersteller: z. B.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Mellanox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)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buFont typeface="FS Me Light" panose="02000506030000020004" pitchFamily="2" charset="0"/>
              <a:buChar char="_"/>
            </a:pP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Blockbasierter Zugriff</a:t>
            </a: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547" y="1783600"/>
            <a:ext cx="2011856" cy="14168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564" y="4314329"/>
            <a:ext cx="2321983" cy="18627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347" y="3871782"/>
            <a:ext cx="994833" cy="99483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049" y="4605211"/>
            <a:ext cx="1739515" cy="128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Storage Area Network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Infrastruktur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814" y="1464964"/>
            <a:ext cx="721643" cy="699507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086" y="1465082"/>
            <a:ext cx="721643" cy="699507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773" y="1464964"/>
            <a:ext cx="721643" cy="699507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518" y="2344225"/>
            <a:ext cx="593610" cy="564553"/>
          </a:xfrm>
          <a:prstGeom prst="rect">
            <a:avLst/>
          </a:prstGeom>
        </p:spPr>
      </p:pic>
      <p:cxnSp>
        <p:nvCxnSpPr>
          <p:cNvPr id="35" name="Gewinkelter Verbinder 34"/>
          <p:cNvCxnSpPr>
            <a:stCxn id="31" idx="2"/>
            <a:endCxn id="34" idx="0"/>
          </p:cNvCxnSpPr>
          <p:nvPr/>
        </p:nvCxnSpPr>
        <p:spPr>
          <a:xfrm rot="16200000" flipH="1">
            <a:off x="3777102" y="1611004"/>
            <a:ext cx="179754" cy="128668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/>
          <p:cNvCxnSpPr>
            <a:stCxn id="32" idx="2"/>
            <a:endCxn id="34" idx="0"/>
          </p:cNvCxnSpPr>
          <p:nvPr/>
        </p:nvCxnSpPr>
        <p:spPr>
          <a:xfrm flipH="1">
            <a:off x="4510323" y="2164589"/>
            <a:ext cx="5585" cy="1796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Gewinkelter Verbinder 36"/>
          <p:cNvCxnSpPr>
            <a:stCxn id="33" idx="2"/>
            <a:endCxn id="34" idx="0"/>
          </p:cNvCxnSpPr>
          <p:nvPr/>
        </p:nvCxnSpPr>
        <p:spPr>
          <a:xfrm rot="5400000">
            <a:off x="5066582" y="1608212"/>
            <a:ext cx="179754" cy="129227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614984" y="2407943"/>
            <a:ext cx="641522" cy="498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Ethernet</a:t>
            </a:r>
            <a:br>
              <a:rPr lang="de-DE" sz="1000" dirty="0" smtClean="0"/>
            </a:br>
            <a:r>
              <a:rPr lang="de-DE" sz="1000" dirty="0" smtClean="0"/>
              <a:t>Switch</a:t>
            </a: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643692" y="3070394"/>
            <a:ext cx="604332" cy="898184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51895" y="3075320"/>
            <a:ext cx="604332" cy="898184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3050845" y="3384694"/>
            <a:ext cx="569387" cy="306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Servers</a:t>
            </a:r>
          </a:p>
        </p:txBody>
      </p:sp>
      <p:cxnSp>
        <p:nvCxnSpPr>
          <p:cNvPr id="42" name="Gewinkelter Verbinder 41"/>
          <p:cNvCxnSpPr>
            <a:stCxn id="39" idx="0"/>
            <a:endCxn id="34" idx="2"/>
          </p:cNvCxnSpPr>
          <p:nvPr/>
        </p:nvCxnSpPr>
        <p:spPr>
          <a:xfrm rot="5400000" flipH="1" flipV="1">
            <a:off x="4147282" y="2707354"/>
            <a:ext cx="161616" cy="56446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Gewinkelter Verbinder 42"/>
          <p:cNvCxnSpPr>
            <a:stCxn id="40" idx="0"/>
            <a:endCxn id="34" idx="2"/>
          </p:cNvCxnSpPr>
          <p:nvPr/>
        </p:nvCxnSpPr>
        <p:spPr>
          <a:xfrm rot="16200000" flipV="1">
            <a:off x="4698921" y="2720180"/>
            <a:ext cx="166542" cy="54373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Grafik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300" y="4270660"/>
            <a:ext cx="593610" cy="564553"/>
          </a:xfrm>
          <a:prstGeom prst="rect">
            <a:avLst/>
          </a:prstGeom>
        </p:spPr>
      </p:pic>
      <p:cxnSp>
        <p:nvCxnSpPr>
          <p:cNvPr id="45" name="Gewinkelter Verbinder 44"/>
          <p:cNvCxnSpPr>
            <a:stCxn id="39" idx="2"/>
            <a:endCxn id="44" idx="0"/>
          </p:cNvCxnSpPr>
          <p:nvPr/>
        </p:nvCxnSpPr>
        <p:spPr>
          <a:xfrm rot="16200000" flipH="1">
            <a:off x="4079940" y="3834495"/>
            <a:ext cx="302082" cy="57024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Gewinkelter Verbinder 45"/>
          <p:cNvCxnSpPr>
            <a:stCxn id="40" idx="2"/>
            <a:endCxn id="44" idx="0"/>
          </p:cNvCxnSpPr>
          <p:nvPr/>
        </p:nvCxnSpPr>
        <p:spPr>
          <a:xfrm rot="5400000">
            <a:off x="4636505" y="3853104"/>
            <a:ext cx="297156" cy="537956"/>
          </a:xfrm>
          <a:prstGeom prst="bentConnector3">
            <a:avLst>
              <a:gd name="adj1" fmla="val 52849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3570373" y="4437065"/>
            <a:ext cx="686406" cy="306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FC Switch</a:t>
            </a:r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11501" y="5087240"/>
            <a:ext cx="604332" cy="898184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675" y="5564609"/>
            <a:ext cx="347984" cy="337688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646942" y="5096625"/>
            <a:ext cx="604332" cy="898184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865" y="5581228"/>
            <a:ext cx="347984" cy="337688"/>
          </a:xfrm>
          <a:prstGeom prst="rect">
            <a:avLst/>
          </a:prstGeom>
        </p:spPr>
      </p:pic>
      <p:sp>
        <p:nvSpPr>
          <p:cNvPr id="55" name="Textfeld 54"/>
          <p:cNvSpPr txBox="1"/>
          <p:nvPr/>
        </p:nvSpPr>
        <p:spPr>
          <a:xfrm>
            <a:off x="3974732" y="5985424"/>
            <a:ext cx="1050288" cy="205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Storage-Systems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4212805" y="1218555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Clients</a:t>
            </a:r>
          </a:p>
        </p:txBody>
      </p:sp>
      <p:cxnSp>
        <p:nvCxnSpPr>
          <p:cNvPr id="77" name="Gewinkelter Verbinder 76"/>
          <p:cNvCxnSpPr>
            <a:stCxn id="53" idx="0"/>
            <a:endCxn id="44" idx="2"/>
          </p:cNvCxnSpPr>
          <p:nvPr/>
        </p:nvCxnSpPr>
        <p:spPr>
          <a:xfrm rot="5400000" flipH="1" flipV="1">
            <a:off x="4101900" y="4682421"/>
            <a:ext cx="261412" cy="566997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Gewinkelter Verbinder 78"/>
          <p:cNvCxnSpPr>
            <a:stCxn id="48" idx="0"/>
            <a:endCxn id="44" idx="2"/>
          </p:cNvCxnSpPr>
          <p:nvPr/>
        </p:nvCxnSpPr>
        <p:spPr>
          <a:xfrm rot="16200000" flipV="1">
            <a:off x="4688873" y="4662446"/>
            <a:ext cx="252027" cy="597562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0" name="Rechteck 79"/>
          <p:cNvSpPr/>
          <p:nvPr/>
        </p:nvSpPr>
        <p:spPr>
          <a:xfrm>
            <a:off x="3223635" y="4035085"/>
            <a:ext cx="2578960" cy="2221732"/>
          </a:xfrm>
          <a:prstGeom prst="rect">
            <a:avLst/>
          </a:prstGeom>
          <a:noFill/>
          <a:ln w="38100">
            <a:solidFill>
              <a:srgbClr val="FA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2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Storage Area Network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Stärken und Schwächen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2788851"/>
            <a:ext cx="4082556" cy="31700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Direkte Erreichbarkeit aller Komponenten im SAN untereinander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Hohe Transferraten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Größere Distanzen möglich als bei 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DAS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Kosteneinsparung durch Speicherkonsolidierung (zentrales Storage und Tape-Library)</a:t>
            </a: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Einfacherer Administrationsaufwand durch Zentralisierung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66144" y="2784964"/>
            <a:ext cx="4082556" cy="31700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Weitere dedizierte Infrastrukturebene für Storage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Probleme mit der Interoperabilität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(der verschiedenen Hersteller untereinander)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Hochpreisige Hardware-Komponenten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(FC-HBA, Switch, Transceiver)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Komplizierte Konfiguration und Administration (z. B.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Zoning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)</a:t>
            </a: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Spezialwissen / Schulungen notwendig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76608" y="1465072"/>
            <a:ext cx="644728" cy="120032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7200" b="0" cap="none" spc="0" dirty="0" smtClean="0">
                <a:ln w="0"/>
                <a:solidFill>
                  <a:srgbClr val="00B050"/>
                </a:solidFill>
                <a:effectLst/>
              </a:rPr>
              <a:t>+</a:t>
            </a:r>
            <a:endParaRPr lang="de-DE" sz="7200" b="0" cap="none" spc="0" dirty="0">
              <a:ln w="0"/>
              <a:solidFill>
                <a:srgbClr val="00B050"/>
              </a:solidFill>
              <a:effectLst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61078" y="1459345"/>
            <a:ext cx="4667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7200" b="0" cap="none" spc="0" dirty="0" smtClean="0">
                <a:ln w="0"/>
                <a:solidFill>
                  <a:srgbClr val="FF0000"/>
                </a:solidFill>
                <a:effectLst/>
              </a:rPr>
              <a:t>-</a:t>
            </a:r>
            <a:endParaRPr lang="de-DE" sz="7200" b="0" cap="none" spc="0" dirty="0">
              <a:ln w="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98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Storage Area Network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Einsatzbereiche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2172958"/>
            <a:ext cx="4082556" cy="36317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Hohe Anforderungen an Performance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(Tier 0 und Tier 1 Storage)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Wenn Infrastruktur bereits vorhanden auch für Tier 2 und Tier 3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Datenbank-Anwendungen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Storage-Konsolidierung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Zentrales blockbasiertes (shared) Storage</a:t>
            </a: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Virtualisierung</a:t>
            </a: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Cluster (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b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ei Verwendung eines Cluster-Filesystems)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2172958"/>
            <a:ext cx="3731683" cy="31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Storage Area Network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Beispiele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2172958"/>
            <a:ext cx="8191006" cy="9079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NetApp (E-Series, FAS-Series)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/>
            </a:r>
            <a:b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000" dirty="0">
                <a:solidFill>
                  <a:srgbClr val="5F6064"/>
                </a:solidFill>
                <a:latin typeface="FS Me Light" panose="02000506030000020004" pitchFamily="2" charset="0"/>
                <a:hlinkClick r:id="rId3"/>
              </a:rPr>
              <a:t>https://</a:t>
            </a:r>
            <a:r>
              <a:rPr lang="de-DE" sz="1000" dirty="0" smtClean="0">
                <a:solidFill>
                  <a:srgbClr val="5F6064"/>
                </a:solidFill>
                <a:latin typeface="FS Me Light" panose="02000506030000020004" pitchFamily="2" charset="0"/>
                <a:hlinkClick r:id="rId3"/>
              </a:rPr>
              <a:t>www.thomas-krenn.com/de/produkte/storage-systeme/netappstorage.html</a:t>
            </a:r>
            <a:endParaRPr lang="de-DE" sz="10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DELLEMC VNX Series</a:t>
            </a:r>
            <a:endParaRPr lang="de-DE" sz="10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9" name="Grafik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711" y="3376585"/>
            <a:ext cx="2952750" cy="166687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089246" y="4674128"/>
            <a:ext cx="15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NetApp E2800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5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Network </a:t>
            </a:r>
            <a:r>
              <a:rPr lang="de-DE" sz="4000" dirty="0" err="1" smtClean="0">
                <a:solidFill>
                  <a:srgbClr val="FF7D00"/>
                </a:solidFill>
                <a:latin typeface="FS Me" panose="02000506040000020004" pitchFamily="2" charset="0"/>
              </a:rPr>
              <a:t>Attached</a:t>
            </a:r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 Storage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Anschlussarten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1783600"/>
            <a:ext cx="40825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Standard Netzwerk-Controller Interfaces</a:t>
            </a:r>
          </a:p>
          <a:p>
            <a:pPr marL="285750" indent="-285750">
              <a:buFont typeface="FS Me Light" panose="02000506030000020004" pitchFamily="2" charset="0"/>
              <a:buChar char="_"/>
            </a:pP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buFont typeface="FS Me Light" panose="02000506030000020004" pitchFamily="2" charset="0"/>
              <a:buChar char="_"/>
            </a:pP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742950" lvl="1" indent="-285750"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1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Gbit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/s</a:t>
            </a:r>
          </a:p>
          <a:p>
            <a:pPr marL="742950" lvl="1" indent="-285750">
              <a:buFont typeface="FS Me Light" panose="02000506030000020004" pitchFamily="2" charset="0"/>
              <a:buChar char="_"/>
            </a:pP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742950" lvl="1" indent="-285750"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10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Gbit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/s</a:t>
            </a:r>
          </a:p>
          <a:p>
            <a:pPr marL="742950" lvl="1" indent="-285750">
              <a:buFont typeface="FS Me Light" panose="02000506030000020004" pitchFamily="2" charset="0"/>
              <a:buChar char="_"/>
            </a:pP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742950" lvl="1" indent="-285750"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RJ45</a:t>
            </a:r>
          </a:p>
          <a:p>
            <a:pPr marL="742950" lvl="1" indent="-285750">
              <a:buFont typeface="FS Me Light" panose="02000506030000020004" pitchFamily="2" charset="0"/>
              <a:buChar char="_"/>
            </a:pP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742950" lvl="1" indent="-285750"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SFP+</a:t>
            </a:r>
          </a:p>
          <a:p>
            <a:pPr marL="742950" lvl="1" indent="-285750">
              <a:buFont typeface="FS Me Light" panose="02000506030000020004" pitchFamily="2" charset="0"/>
              <a:buChar char="_"/>
            </a:pP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742950" lvl="1" indent="-285750"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QSFP</a:t>
            </a:r>
          </a:p>
          <a:p>
            <a:pPr marL="742950" lvl="1" indent="-285750">
              <a:buFont typeface="FS Me Light" panose="02000506030000020004" pitchFamily="2" charset="0"/>
              <a:buChar char="_"/>
            </a:pP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742950" lvl="1" indent="-285750"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SFP28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733" y="3323545"/>
            <a:ext cx="3754967" cy="29335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191" y="2172958"/>
            <a:ext cx="2329092" cy="15693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234" y="3323902"/>
            <a:ext cx="2124957" cy="10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4324" y="377892"/>
            <a:ext cx="8537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 "/>
              </a:rPr>
              <a:t>Herzlich Willkommen</a:t>
            </a:r>
          </a:p>
          <a:p>
            <a:r>
              <a:rPr lang="de-DE" sz="4000" dirty="0" smtClean="0">
                <a:solidFill>
                  <a:srgbClr val="5F6064"/>
                </a:solidFill>
                <a:latin typeface="FS Me "/>
              </a:rPr>
              <a:t>Storage:</a:t>
            </a:r>
            <a:br>
              <a:rPr lang="de-DE" sz="4000" dirty="0" smtClean="0">
                <a:solidFill>
                  <a:srgbClr val="5F6064"/>
                </a:solidFill>
                <a:latin typeface="FS Me "/>
              </a:rPr>
            </a:br>
            <a:r>
              <a:rPr lang="de-DE" sz="4000" dirty="0" smtClean="0">
                <a:solidFill>
                  <a:srgbClr val="5F6064"/>
                </a:solidFill>
                <a:latin typeface="FS Me "/>
              </a:rPr>
              <a:t>DAS, SAN, NAS – ein Überblick</a:t>
            </a:r>
            <a:endParaRPr lang="de-DE" sz="4000" dirty="0">
              <a:solidFill>
                <a:srgbClr val="5F6064"/>
              </a:solidFill>
              <a:latin typeface="FS Me 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4324" y="2316884"/>
            <a:ext cx="7913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Präsentation von 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Thomas Muggendobler</a:t>
            </a: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17. Mai 2017</a:t>
            </a: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Network </a:t>
            </a:r>
            <a:r>
              <a:rPr lang="de-DE" sz="4000" dirty="0" err="1">
                <a:solidFill>
                  <a:srgbClr val="FF7D00"/>
                </a:solidFill>
                <a:latin typeface="FS Me" panose="02000506040000020004" pitchFamily="2" charset="0"/>
              </a:rPr>
              <a:t>Attached</a:t>
            </a:r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 Storage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Infrastruktur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47" y="1649861"/>
            <a:ext cx="867322" cy="840719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19" y="1649861"/>
            <a:ext cx="867322" cy="840719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571" y="1649861"/>
            <a:ext cx="867322" cy="840719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059" y="3413751"/>
            <a:ext cx="713442" cy="678516"/>
          </a:xfrm>
          <a:prstGeom prst="rect">
            <a:avLst/>
          </a:prstGeom>
        </p:spPr>
      </p:pic>
      <p:cxnSp>
        <p:nvCxnSpPr>
          <p:cNvPr id="57" name="Gewinkelter Verbinder 56"/>
          <p:cNvCxnSpPr>
            <a:stCxn id="49" idx="2"/>
            <a:endCxn id="56" idx="0"/>
          </p:cNvCxnSpPr>
          <p:nvPr/>
        </p:nvCxnSpPr>
        <p:spPr>
          <a:xfrm rot="16200000" flipH="1">
            <a:off x="3443159" y="2198129"/>
            <a:ext cx="923171" cy="150807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/>
          <p:cNvCxnSpPr>
            <a:stCxn id="56" idx="0"/>
            <a:endCxn id="50" idx="2"/>
          </p:cNvCxnSpPr>
          <p:nvPr/>
        </p:nvCxnSpPr>
        <p:spPr>
          <a:xfrm flipV="1">
            <a:off x="4658780" y="2490580"/>
            <a:ext cx="0" cy="9231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Gewinkelter Verbinder 58"/>
          <p:cNvCxnSpPr>
            <a:stCxn id="51" idx="2"/>
            <a:endCxn id="56" idx="0"/>
          </p:cNvCxnSpPr>
          <p:nvPr/>
        </p:nvCxnSpPr>
        <p:spPr>
          <a:xfrm rot="5400000">
            <a:off x="4948421" y="2200939"/>
            <a:ext cx="923171" cy="150245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4397258" y="1450324"/>
            <a:ext cx="535724" cy="368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Clients</a:t>
            </a:r>
            <a:endParaRPr lang="de-DE" sz="1000" dirty="0"/>
          </a:p>
        </p:txBody>
      </p:sp>
      <p:sp>
        <p:nvSpPr>
          <p:cNvPr id="61" name="Textfeld 60"/>
          <p:cNvSpPr txBox="1"/>
          <p:nvPr/>
        </p:nvSpPr>
        <p:spPr>
          <a:xfrm>
            <a:off x="3672890" y="3450088"/>
            <a:ext cx="641522" cy="599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Ethernet</a:t>
            </a:r>
            <a:br>
              <a:rPr lang="de-DE" sz="1000" dirty="0" smtClean="0"/>
            </a:br>
            <a:r>
              <a:rPr lang="de-DE" sz="1000" dirty="0" smtClean="0"/>
              <a:t>Switch</a:t>
            </a:r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87542" y="5009030"/>
            <a:ext cx="726331" cy="107950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81348" y="5003104"/>
            <a:ext cx="726331" cy="107950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98067" y="4988756"/>
            <a:ext cx="726331" cy="107950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117" y="5553905"/>
            <a:ext cx="418229" cy="405853"/>
          </a:xfrm>
          <a:prstGeom prst="rect">
            <a:avLst/>
          </a:prstGeom>
        </p:spPr>
      </p:pic>
      <p:sp>
        <p:nvSpPr>
          <p:cNvPr id="66" name="Textfeld 65"/>
          <p:cNvSpPr txBox="1"/>
          <p:nvPr/>
        </p:nvSpPr>
        <p:spPr>
          <a:xfrm>
            <a:off x="3412917" y="6037214"/>
            <a:ext cx="569387" cy="368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Servers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6527925" y="5438558"/>
            <a:ext cx="401072" cy="368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NAS</a:t>
            </a:r>
          </a:p>
        </p:txBody>
      </p:sp>
      <p:cxnSp>
        <p:nvCxnSpPr>
          <p:cNvPr id="68" name="Gewinkelter Verbinder 67"/>
          <p:cNvCxnSpPr>
            <a:stCxn id="62" idx="0"/>
            <a:endCxn id="56" idx="2"/>
          </p:cNvCxnSpPr>
          <p:nvPr/>
        </p:nvCxnSpPr>
        <p:spPr>
          <a:xfrm rot="5400000" flipH="1" flipV="1">
            <a:off x="3446362" y="3796613"/>
            <a:ext cx="916763" cy="1508073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Gewinkelter Verbinder 68"/>
          <p:cNvCxnSpPr>
            <a:stCxn id="63" idx="0"/>
            <a:endCxn id="56" idx="2"/>
          </p:cNvCxnSpPr>
          <p:nvPr/>
        </p:nvCxnSpPr>
        <p:spPr>
          <a:xfrm rot="5400000" flipH="1" flipV="1">
            <a:off x="3996228" y="4340553"/>
            <a:ext cx="910837" cy="414267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Gewinkelter Verbinder 69"/>
          <p:cNvCxnSpPr>
            <a:stCxn id="64" idx="0"/>
            <a:endCxn id="56" idx="3"/>
          </p:cNvCxnSpPr>
          <p:nvPr/>
        </p:nvCxnSpPr>
        <p:spPr>
          <a:xfrm rot="16200000" flipV="1">
            <a:off x="4970494" y="3798017"/>
            <a:ext cx="1235747" cy="1145731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echteck 70"/>
          <p:cNvSpPr/>
          <p:nvPr/>
        </p:nvSpPr>
        <p:spPr>
          <a:xfrm>
            <a:off x="5389420" y="4655425"/>
            <a:ext cx="1539578" cy="1507259"/>
          </a:xfrm>
          <a:prstGeom prst="rect">
            <a:avLst/>
          </a:prstGeom>
          <a:noFill/>
          <a:ln w="38100">
            <a:solidFill>
              <a:srgbClr val="FA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5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Network </a:t>
            </a:r>
            <a:r>
              <a:rPr lang="de-DE" sz="4000" dirty="0" err="1">
                <a:solidFill>
                  <a:srgbClr val="FF7D00"/>
                </a:solidFill>
                <a:latin typeface="FS Me" panose="02000506040000020004" pitchFamily="2" charset="0"/>
              </a:rPr>
              <a:t>Attached</a:t>
            </a:r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 Storage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Stärken und Schwächen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2788851"/>
            <a:ext cx="4082556" cy="295465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Einfache Anbindung an bestehendes Netz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Mit dediziertem 10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Gbit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/s LAN im Realbetrieb auch Alternative zu FC-SAN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Einfache Anbindung an Clients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Einfacher konkurrierender Zugriff mehrerer Clients dank Networking-Filesystem (SMB/CIFS, NFS)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Kompatibilität und Operabilität gewährleistet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66144" y="2784964"/>
            <a:ext cx="4082556" cy="29392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Darunter liegendes TCP/IP Protokoll nicht für Storage-Traffic optimiert (relativ großer Protokoll Overhead)</a:t>
            </a: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Optimierung durch Verwendung von Jumbo-Rames (MTU 9000) möglich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Zusätzliche hohe Belastung des vorhandenen LANs</a:t>
            </a: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Optimierung durch dediziertes Storage-Netz mit hoher Bandbreite (10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Gbit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/s)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76608" y="1465072"/>
            <a:ext cx="644728" cy="120032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7200" b="0" cap="none" spc="0" dirty="0" smtClean="0">
                <a:ln w="0"/>
                <a:solidFill>
                  <a:srgbClr val="00B050"/>
                </a:solidFill>
                <a:effectLst/>
              </a:rPr>
              <a:t>+</a:t>
            </a:r>
            <a:endParaRPr lang="de-DE" sz="7200" b="0" cap="none" spc="0" dirty="0">
              <a:ln w="0"/>
              <a:solidFill>
                <a:srgbClr val="00B050"/>
              </a:solidFill>
              <a:effectLst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61078" y="1459345"/>
            <a:ext cx="4667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7200" b="0" cap="none" spc="0" dirty="0" smtClean="0">
                <a:ln w="0"/>
                <a:solidFill>
                  <a:srgbClr val="FF0000"/>
                </a:solidFill>
                <a:effectLst/>
              </a:rPr>
              <a:t>-</a:t>
            </a:r>
            <a:endParaRPr lang="de-DE" sz="7200" b="0" cap="none" spc="0" dirty="0">
              <a:ln w="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2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Network </a:t>
            </a:r>
            <a:r>
              <a:rPr lang="de-DE" sz="4000" dirty="0" err="1">
                <a:solidFill>
                  <a:srgbClr val="FF7D00"/>
                </a:solidFill>
                <a:latin typeface="FS Me" panose="02000506040000020004" pitchFamily="2" charset="0"/>
              </a:rPr>
              <a:t>Attached</a:t>
            </a:r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 Storage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Einsatzbereiche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2172958"/>
            <a:ext cx="4082556" cy="40780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Tier 2 und Tier 3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Mit 10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Gbit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/s und All-Flash Systemen auch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Tier 1 und teileweise Tier 0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Backup-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to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-disk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Archivierung / Langzeit-Archivierung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Video-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Surveillance</a:t>
            </a: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Streaming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Speicherkonsolidierung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Viele NAS bieten auch blockbasierten Speicher an (z. T. über Ethernet, z. T. auch SAN und FC -&gt; Unified Storage)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2172958"/>
            <a:ext cx="3731683" cy="31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Network </a:t>
            </a:r>
            <a:r>
              <a:rPr lang="de-DE" sz="4000" dirty="0" err="1">
                <a:solidFill>
                  <a:srgbClr val="FF7D00"/>
                </a:solidFill>
                <a:latin typeface="FS Me" panose="02000506040000020004" pitchFamily="2" charset="0"/>
              </a:rPr>
              <a:t>Attached</a:t>
            </a:r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 Storage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Beispiele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2172958"/>
            <a:ext cx="8191006" cy="39703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Synology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/>
            </a:r>
            <a:b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000" dirty="0">
                <a:solidFill>
                  <a:srgbClr val="5F6064"/>
                </a:solidFill>
                <a:latin typeface="FS Me Light" panose="02000506030000020004" pitchFamily="2" charset="0"/>
                <a:hlinkClick r:id="rId3"/>
              </a:rPr>
              <a:t>https://</a:t>
            </a:r>
            <a:r>
              <a:rPr lang="de-DE" sz="1000" dirty="0" smtClean="0">
                <a:solidFill>
                  <a:srgbClr val="5F6064"/>
                </a:solidFill>
                <a:latin typeface="FS Me Light" panose="02000506030000020004" pitchFamily="2" charset="0"/>
                <a:hlinkClick r:id="rId3"/>
              </a:rPr>
              <a:t>www.thomas-krenn.com/de/produkte/storage-systeme/synology-nas.html</a:t>
            </a:r>
            <a:endParaRPr lang="de-DE" sz="10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NetApp 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FAS Series</a:t>
            </a:r>
            <a:b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000" dirty="0">
                <a:solidFill>
                  <a:srgbClr val="5F6064"/>
                </a:solidFill>
                <a:latin typeface="FS Me Light" panose="02000506030000020004" pitchFamily="2" charset="0"/>
                <a:hlinkClick r:id="rId4"/>
              </a:rPr>
              <a:t>https://</a:t>
            </a:r>
            <a:r>
              <a:rPr lang="de-DE" sz="1000" dirty="0" smtClean="0">
                <a:solidFill>
                  <a:srgbClr val="5F6064"/>
                </a:solidFill>
                <a:latin typeface="FS Me Light" panose="02000506030000020004" pitchFamily="2" charset="0"/>
                <a:hlinkClick r:id="rId4"/>
              </a:rPr>
              <a:t>www.thomas-krenn.com/de/produkte/storage-systeme/netappstorage.html</a:t>
            </a:r>
            <a:endParaRPr lang="de-DE" sz="10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Software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Defined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Storage</a:t>
            </a: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Open-E 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Jovian DSS</a:t>
            </a:r>
            <a:b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000" dirty="0">
                <a:solidFill>
                  <a:srgbClr val="5F6064"/>
                </a:solidFill>
                <a:latin typeface="FS Me Light" panose="02000506030000020004" pitchFamily="2" charset="0"/>
                <a:hlinkClick r:id="rId5"/>
              </a:rPr>
              <a:t>https://</a:t>
            </a:r>
            <a:r>
              <a:rPr lang="de-DE" sz="1000" dirty="0" smtClean="0">
                <a:solidFill>
                  <a:srgbClr val="5F6064"/>
                </a:solidFill>
                <a:latin typeface="FS Me Light" panose="02000506030000020004" pitchFamily="2" charset="0"/>
                <a:hlinkClick r:id="rId5"/>
              </a:rPr>
              <a:t>www.thomas-krenn.com/de/produkte/storage-systeme/joviandss-open-e.html</a:t>
            </a:r>
            <a:endParaRPr lang="de-DE" sz="10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NexentaStor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/>
            </a:r>
            <a:b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000" dirty="0">
                <a:solidFill>
                  <a:srgbClr val="5F6064"/>
                </a:solidFill>
                <a:latin typeface="FS Me Light" panose="02000506030000020004" pitchFamily="2" charset="0"/>
                <a:hlinkClick r:id="rId6"/>
              </a:rPr>
              <a:t>https://</a:t>
            </a:r>
            <a:r>
              <a:rPr lang="de-DE" sz="1000" dirty="0" smtClean="0">
                <a:solidFill>
                  <a:srgbClr val="5F6064"/>
                </a:solidFill>
                <a:latin typeface="FS Me Light" panose="02000506030000020004" pitchFamily="2" charset="0"/>
                <a:hlinkClick r:id="rId6"/>
              </a:rPr>
              <a:t>www.thomas-krenn.com/de/produkte/storage-systeme/nexenta-storage.html</a:t>
            </a:r>
            <a:endParaRPr lang="de-DE" sz="10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SUSE 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Enterprise Storage</a:t>
            </a:r>
            <a:b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000" dirty="0">
                <a:solidFill>
                  <a:srgbClr val="5F6064"/>
                </a:solidFill>
                <a:latin typeface="FS Me Light" panose="02000506030000020004" pitchFamily="2" charset="0"/>
                <a:hlinkClick r:id="rId7"/>
              </a:rPr>
              <a:t>https://</a:t>
            </a:r>
            <a:r>
              <a:rPr lang="de-DE" sz="1000" dirty="0" smtClean="0">
                <a:solidFill>
                  <a:srgbClr val="5F6064"/>
                </a:solidFill>
                <a:latin typeface="FS Me Light" panose="02000506030000020004" pitchFamily="2" charset="0"/>
                <a:hlinkClick r:id="rId7"/>
              </a:rPr>
              <a:t>www.thomas-krenn.com/de/produkte/appliances/suse-enterprise-storage.html</a:t>
            </a:r>
            <a:endParaRPr lang="de-DE" sz="10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Fast-LTA</a:t>
            </a:r>
            <a:b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de-DE" sz="1000" dirty="0">
                <a:solidFill>
                  <a:srgbClr val="5F6064"/>
                </a:solidFill>
                <a:latin typeface="FS Me Light" panose="02000506030000020004" pitchFamily="2" charset="0"/>
                <a:hlinkClick r:id="rId8"/>
              </a:rPr>
              <a:t>https://</a:t>
            </a:r>
            <a:r>
              <a:rPr lang="de-DE" sz="1000" dirty="0" smtClean="0">
                <a:solidFill>
                  <a:srgbClr val="5F6064"/>
                </a:solidFill>
                <a:latin typeface="FS Me Light" panose="02000506030000020004" pitchFamily="2" charset="0"/>
                <a:hlinkClick r:id="rId8"/>
              </a:rPr>
              <a:t>www.thomas-krenn.com/de/produkte/storage-systeme/fast-lta.html</a:t>
            </a:r>
            <a:endParaRPr lang="de-DE" sz="10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7523" y="1776641"/>
            <a:ext cx="1653904" cy="45378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0263" y="2344239"/>
            <a:ext cx="788437" cy="90896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5595" y="3276355"/>
            <a:ext cx="1625832" cy="59333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2942" y="4234954"/>
            <a:ext cx="1805758" cy="37596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3815" y="4707171"/>
            <a:ext cx="1374885" cy="141694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92319" y="5657193"/>
            <a:ext cx="2029108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Aktueller Stand und Ausblick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0074" y="1727771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Trend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Aktueller Stand und Ausblick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365" y="1727771"/>
            <a:ext cx="7134499" cy="41764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17060" y="5972964"/>
            <a:ext cx="42082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/>
              <a:t>Quelle</a:t>
            </a:r>
            <a:r>
              <a:rPr lang="en-US" sz="800" b="1" dirty="0"/>
              <a:t>: IDC </a:t>
            </a:r>
            <a:r>
              <a:rPr lang="en-US" sz="800" b="1" dirty="0" smtClean="0">
                <a:hlinkClick r:id="rId4"/>
              </a:rPr>
              <a:t>http</a:t>
            </a:r>
            <a:r>
              <a:rPr lang="en-US" sz="800" b="1" dirty="0">
                <a:hlinkClick r:id="rId4"/>
              </a:rPr>
              <a:t>://</a:t>
            </a:r>
            <a:r>
              <a:rPr lang="en-US" sz="800" b="1" dirty="0" smtClean="0">
                <a:hlinkClick r:id="rId4"/>
              </a:rPr>
              <a:t>www.tecchannel.de/a/software-defined-storage-wird-zum-muss,2067830</a:t>
            </a:r>
            <a:endParaRPr lang="en-US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31924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Aktueller Stand und Ausblick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0074" y="1727771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SDS - Software </a:t>
            </a:r>
            <a:r>
              <a:rPr lang="de-DE" sz="1693" dirty="0" err="1" smtClean="0">
                <a:solidFill>
                  <a:srgbClr val="5F6064"/>
                </a:solidFill>
                <a:latin typeface="FS Me" panose="02000506040000020004" pitchFamily="2" charset="0"/>
              </a:rPr>
              <a:t>Defined</a:t>
            </a:r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 Storage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Aktueller Stand und Ausblick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694" y="2788851"/>
            <a:ext cx="8191006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Basiert auf Standard-Serverhardware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Abstimmung der einzelnen Komponenten (SSD, HDDs, RAID-Controller / HBA, CPU, RAM, usw.) individuell auf die jeweilige Software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Defined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Storage Lösung und auf den jeweiligen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Use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-Case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Unterschiedliche Technologien optimiert auf verschiedene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Use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-Cases</a:t>
            </a: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Scale-Up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SDS auf ZFS-Basis (Open-E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JovianDSS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,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NexentaStor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)</a:t>
            </a: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Scale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-Out SDS auf Basis von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ceph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(SUSE Enterprise Storage)</a:t>
            </a:r>
          </a:p>
          <a:p>
            <a:pPr marL="742950" lvl="1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Hyperconverged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SDS für Virtualisierung (VMware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vSAN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,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StorMagic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SvSAN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)</a:t>
            </a:r>
          </a:p>
          <a:p>
            <a:pPr marL="285750" indent="-285750">
              <a:spcBef>
                <a:spcPts val="1800"/>
              </a:spcBef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SDS verfügbar sowohl als Enterprise-Storage Variante inkl. Subskriptionen und Support als auch als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OpenSource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Alternativen</a:t>
            </a: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Fragen?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Fragen?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93078" y="2899835"/>
            <a:ext cx="18966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 smtClean="0">
                <a:ln w="6600">
                  <a:solidFill>
                    <a:srgbClr val="FF7D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???</a:t>
            </a:r>
            <a:endParaRPr lang="de-DE" sz="9600" b="1" cap="none" spc="0" dirty="0">
              <a:ln w="6600">
                <a:solidFill>
                  <a:srgbClr val="FF7D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3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40191" y="461316"/>
            <a:ext cx="8459698" cy="1086241"/>
          </a:xfrm>
          <a:prstGeom prst="rect">
            <a:avLst/>
          </a:prstGeom>
        </p:spPr>
        <p:txBody>
          <a:bodyPr/>
          <a:lstStyle>
            <a:lvl1pPr algn="l" defTabSz="9014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3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Vielen Dank </a:t>
            </a:r>
          </a:p>
          <a:p>
            <a:r>
              <a:rPr lang="de-DE" sz="4000" dirty="0">
                <a:solidFill>
                  <a:srgbClr val="5F6064"/>
                </a:solidFill>
                <a:latin typeface="FS Me" panose="02000506040000020004" pitchFamily="2" charset="0"/>
              </a:rPr>
              <a:t>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0245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87" y="406781"/>
            <a:ext cx="6286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Inhaltsangabe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7687" y="1937170"/>
            <a:ext cx="3258130" cy="352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5F6064"/>
                </a:solidFill>
                <a:latin typeface="FS Me" panose="02000506040000020004" pitchFamily="2" charset="0"/>
              </a:rPr>
              <a:t>Speicherlösungen im Laufe der Zeit</a:t>
            </a:r>
            <a:endParaRPr lang="de-DE" dirty="0">
              <a:solidFill>
                <a:srgbClr val="5F6064"/>
              </a:solidFill>
              <a:latin typeface="FS Me" panose="02000506040000020004" pitchFamily="2" charset="0"/>
            </a:endParaRPr>
          </a:p>
          <a:p>
            <a:pPr>
              <a:lnSpc>
                <a:spcPct val="200000"/>
              </a:lnSpc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… vor dem IT-Zeitalter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		   4</a:t>
            </a: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… IT-Zeitalter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		  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6</a:t>
            </a: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>
              <a:lnSpc>
                <a:spcPct val="150000"/>
              </a:lnSpc>
            </a:pP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r>
              <a:rPr lang="de-DE" dirty="0" smtClean="0">
                <a:solidFill>
                  <a:srgbClr val="5F6064"/>
                </a:solidFill>
                <a:latin typeface="FS Me" panose="02000506040000020004" pitchFamily="2" charset="0"/>
              </a:rPr>
              <a:t>Die verschiedenen Storage-Ansätze</a:t>
            </a:r>
            <a:endParaRPr lang="de-DE" dirty="0">
              <a:solidFill>
                <a:srgbClr val="5F6064"/>
              </a:solidFill>
              <a:latin typeface="FS Me" panose="02000506040000020004" pitchFamily="2" charset="0"/>
            </a:endParaRPr>
          </a:p>
          <a:p>
            <a:pPr>
              <a:lnSpc>
                <a:spcPct val="200000"/>
              </a:lnSpc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DAS	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		  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9</a:t>
            </a: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SAN	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		 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NAS			 19</a:t>
            </a: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endParaRPr lang="de-DE" sz="1101" dirty="0">
              <a:latin typeface="FS Me Light" panose="02000506030000020004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05170" y="1937170"/>
            <a:ext cx="32581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5F6064"/>
                </a:solidFill>
                <a:latin typeface="FS Me" panose="02000506040000020004" pitchFamily="2" charset="0"/>
              </a:rPr>
              <a:t>Aktueller Stand und Ausblick</a:t>
            </a:r>
            <a:endParaRPr lang="de-DE" dirty="0">
              <a:solidFill>
                <a:srgbClr val="5F6064"/>
              </a:solidFill>
              <a:latin typeface="FS Me" panose="02000506040000020004" pitchFamily="2" charset="0"/>
            </a:endParaRPr>
          </a:p>
          <a:p>
            <a:pPr>
              <a:lnSpc>
                <a:spcPct val="200000"/>
              </a:lnSpc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	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		 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24</a:t>
            </a: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0641" y="405401"/>
            <a:ext cx="627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Speicherlösungen im Laufe der Zeit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5335" y="1728840"/>
            <a:ext cx="6280745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Eine kurze Entwicklungsgeschichte</a:t>
            </a:r>
          </a:p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… vor dem IT-Zeitalter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Speicherlösungen im Laufe der Zeit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" y="3007161"/>
            <a:ext cx="2071468" cy="168131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9934" y="4774926"/>
            <a:ext cx="217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Höhlenmalerei ab ca. 40.000 BP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601133" y="6011333"/>
            <a:ext cx="18614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>
                <a:hlinkClick r:id="rId4"/>
              </a:rPr>
              <a:t>https://</a:t>
            </a:r>
            <a:r>
              <a:rPr lang="de-DE" sz="800" dirty="0" smtClean="0">
                <a:hlinkClick r:id="rId4"/>
              </a:rPr>
              <a:t>commons.wikimedia.org</a:t>
            </a:r>
            <a:endParaRPr lang="de-DE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902" y="3007161"/>
            <a:ext cx="2226733" cy="16700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051445" y="4774926"/>
            <a:ext cx="2977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Ägyptische Hieroglyphen ab ca. 3.200 v. Chr.</a:t>
            </a:r>
            <a:endParaRPr lang="de-DE" sz="12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936" y="2002232"/>
            <a:ext cx="2053252" cy="338016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438847" y="5516019"/>
            <a:ext cx="3209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Keilschrift auf Codex </a:t>
            </a:r>
            <a:r>
              <a:rPr lang="de-DE" sz="1200" dirty="0" err="1" smtClean="0"/>
              <a:t>Hammurapi</a:t>
            </a:r>
            <a:r>
              <a:rPr lang="de-DE" sz="1200" dirty="0" smtClean="0"/>
              <a:t> ca. 1.800 v. Chr.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117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0641" y="405401"/>
            <a:ext cx="627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Speicherlösungen im Laufe der Zeit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5335" y="1728840"/>
            <a:ext cx="6280745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Eine kurze Entwicklungsgeschichte</a:t>
            </a:r>
          </a:p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… vor dem IT-Zeitalter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Speicherlösungen im Laufe der Zeit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49934" y="4774926"/>
            <a:ext cx="2600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Schriftrolle Griechenland ca. 600 v. Chr.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601133" y="6011333"/>
            <a:ext cx="18614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>
                <a:hlinkClick r:id="rId3"/>
              </a:rPr>
              <a:t>https://</a:t>
            </a:r>
            <a:r>
              <a:rPr lang="de-DE" sz="800" dirty="0" smtClean="0">
                <a:hlinkClick r:id="rId3"/>
              </a:rPr>
              <a:t>commons.wikimedia.org</a:t>
            </a:r>
            <a:endParaRPr lang="de-DE" sz="800" dirty="0"/>
          </a:p>
        </p:txBody>
      </p:sp>
      <p:sp>
        <p:nvSpPr>
          <p:cNvPr id="10" name="Textfeld 9"/>
          <p:cNvSpPr txBox="1"/>
          <p:nvPr/>
        </p:nvSpPr>
        <p:spPr>
          <a:xfrm>
            <a:off x="3149941" y="4774926"/>
            <a:ext cx="2021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Buchdruck ab ca. 1450 n. Chr.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5810707" y="4682592"/>
            <a:ext cx="2599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E-Book Durchbruch mit Amazon Kindle</a:t>
            </a:r>
            <a:br>
              <a:rPr lang="de-DE" sz="1200" dirty="0" smtClean="0"/>
            </a:br>
            <a:r>
              <a:rPr lang="de-DE" sz="1200" dirty="0" smtClean="0"/>
              <a:t>November 2007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33" y="2673803"/>
            <a:ext cx="2252468" cy="17695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312" y="2738674"/>
            <a:ext cx="2176535" cy="173331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736" y="2819517"/>
            <a:ext cx="2095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0641" y="405401"/>
            <a:ext cx="627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Speicherlösungen im Laufe der Zeit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5335" y="1728840"/>
            <a:ext cx="6280745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Eine kurze Entwicklungsgeschichte</a:t>
            </a:r>
          </a:p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… IT-Zeitalter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Speicherlösungen im Laufe der Zeit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49934" y="4774926"/>
            <a:ext cx="1821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Lochkarte 19. Jahrhundert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601133" y="6011333"/>
            <a:ext cx="18614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>
                <a:hlinkClick r:id="rId3"/>
              </a:rPr>
              <a:t>https://</a:t>
            </a:r>
            <a:r>
              <a:rPr lang="de-DE" sz="800" dirty="0" smtClean="0">
                <a:hlinkClick r:id="rId3"/>
              </a:rPr>
              <a:t>commons.wikimedia.org</a:t>
            </a:r>
            <a:endParaRPr lang="de-DE" sz="800" dirty="0"/>
          </a:p>
        </p:txBody>
      </p:sp>
      <p:sp>
        <p:nvSpPr>
          <p:cNvPr id="10" name="Textfeld 9"/>
          <p:cNvSpPr txBox="1"/>
          <p:nvPr/>
        </p:nvSpPr>
        <p:spPr>
          <a:xfrm>
            <a:off x="3267036" y="3761274"/>
            <a:ext cx="1522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Magnetband ab 1940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55840" y="6257113"/>
            <a:ext cx="2633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Trommelspeicher Verbreitung ab 1950</a:t>
            </a:r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33" y="2492319"/>
            <a:ext cx="1644574" cy="219027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519" y="2206620"/>
            <a:ext cx="2619375" cy="14763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274" y="4160775"/>
            <a:ext cx="1737938" cy="205392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6324" y="3061874"/>
            <a:ext cx="2619375" cy="130492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810707" y="4497927"/>
            <a:ext cx="2863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Festplattenlaufwerk ab 1980 im PC Bereich</a:t>
            </a:r>
            <a:br>
              <a:rPr lang="de-DE" sz="1200" dirty="0" smtClean="0"/>
            </a:br>
            <a:r>
              <a:rPr lang="de-DE" sz="1200" dirty="0" smtClean="0"/>
              <a:t>(Mainframe schon vorher)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031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0641" y="405401"/>
            <a:ext cx="6275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Speicherlösungen im Laufe der Zeit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5335" y="1728840"/>
            <a:ext cx="6280745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Eine kurze Entwicklungsgeschichte</a:t>
            </a:r>
          </a:p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… IT-Zeitalter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Speicherlösungen im Laufe der </a:t>
            </a:r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Zeit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76206" y="4159571"/>
            <a:ext cx="284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Herkömmliches Festplattenlaufwerk (links)</a:t>
            </a:r>
          </a:p>
          <a:p>
            <a:r>
              <a:rPr lang="de-DE" sz="1200" dirty="0" smtClean="0"/>
              <a:t>SSD (rechts)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601133" y="6011333"/>
            <a:ext cx="18614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>
                <a:hlinkClick r:id="rId3"/>
              </a:rPr>
              <a:t>https://</a:t>
            </a:r>
            <a:r>
              <a:rPr lang="de-DE" sz="800" dirty="0" smtClean="0">
                <a:hlinkClick r:id="rId3"/>
              </a:rPr>
              <a:t>commons.wikimedia.org</a:t>
            </a:r>
            <a:endParaRPr lang="de-DE" sz="800" dirty="0"/>
          </a:p>
        </p:txBody>
      </p:sp>
      <p:sp>
        <p:nvSpPr>
          <p:cNvPr id="16" name="Textfeld 15"/>
          <p:cNvSpPr txBox="1"/>
          <p:nvPr/>
        </p:nvSpPr>
        <p:spPr>
          <a:xfrm>
            <a:off x="6027328" y="5125366"/>
            <a:ext cx="79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3D </a:t>
            </a:r>
            <a:r>
              <a:rPr lang="de-DE" sz="1200" dirty="0" err="1" smtClean="0"/>
              <a:t>XPoint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06" y="2740934"/>
            <a:ext cx="3664044" cy="131294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666" y="2688201"/>
            <a:ext cx="2303992" cy="23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1" y="403124"/>
            <a:ext cx="6278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Die verschiedenen Storage-Ansätze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00692" y="2124496"/>
            <a:ext cx="634508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DAS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91491" y="2124496"/>
            <a:ext cx="820775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SAN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35117" y="2124496"/>
            <a:ext cx="666880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NAS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79" y="2730070"/>
            <a:ext cx="579125" cy="56136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692" y="2730070"/>
            <a:ext cx="579125" cy="5613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105" y="2730070"/>
            <a:ext cx="579125" cy="56136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066" y="3447719"/>
            <a:ext cx="476376" cy="453057"/>
          </a:xfrm>
          <a:prstGeom prst="rect">
            <a:avLst/>
          </a:prstGeom>
        </p:spPr>
      </p:pic>
      <p:cxnSp>
        <p:nvCxnSpPr>
          <p:cNvPr id="16" name="Gewinkelter Verbinder 15"/>
          <p:cNvCxnSpPr>
            <a:stCxn id="8" idx="2"/>
            <a:endCxn id="14" idx="0"/>
          </p:cNvCxnSpPr>
          <p:nvPr/>
        </p:nvCxnSpPr>
        <p:spPr>
          <a:xfrm rot="16200000" flipH="1">
            <a:off x="1483904" y="3041368"/>
            <a:ext cx="156289" cy="65641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/>
          <p:cNvCxnSpPr>
            <a:stCxn id="11" idx="2"/>
            <a:endCxn id="14" idx="0"/>
          </p:cNvCxnSpPr>
          <p:nvPr/>
        </p:nvCxnSpPr>
        <p:spPr>
          <a:xfrm flipH="1">
            <a:off x="1890254" y="3291430"/>
            <a:ext cx="1" cy="1562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Gewinkelter Verbinder 19"/>
          <p:cNvCxnSpPr>
            <a:stCxn id="12" idx="2"/>
            <a:endCxn id="14" idx="0"/>
          </p:cNvCxnSpPr>
          <p:nvPr/>
        </p:nvCxnSpPr>
        <p:spPr>
          <a:xfrm rot="5400000">
            <a:off x="2140317" y="3041367"/>
            <a:ext cx="156289" cy="656414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622392" y="2528815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Clients</a:t>
            </a:r>
            <a:endParaRPr lang="de-DE" sz="1000" dirty="0"/>
          </a:p>
        </p:txBody>
      </p:sp>
      <p:sp>
        <p:nvSpPr>
          <p:cNvPr id="22" name="Textfeld 21"/>
          <p:cNvSpPr txBox="1"/>
          <p:nvPr/>
        </p:nvSpPr>
        <p:spPr>
          <a:xfrm>
            <a:off x="1022894" y="348405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Ethernet</a:t>
            </a:r>
            <a:br>
              <a:rPr lang="de-DE" sz="1000" dirty="0" smtClean="0"/>
            </a:br>
            <a:r>
              <a:rPr lang="de-DE" sz="1000" dirty="0" smtClean="0"/>
              <a:t>Switch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078" y="2713455"/>
            <a:ext cx="579125" cy="56136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491" y="2713455"/>
            <a:ext cx="579125" cy="56136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04" y="2713455"/>
            <a:ext cx="579125" cy="56136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865" y="3431104"/>
            <a:ext cx="476376" cy="453057"/>
          </a:xfrm>
          <a:prstGeom prst="rect">
            <a:avLst/>
          </a:prstGeom>
        </p:spPr>
      </p:pic>
      <p:cxnSp>
        <p:nvCxnSpPr>
          <p:cNvPr id="27" name="Gewinkelter Verbinder 26"/>
          <p:cNvCxnSpPr>
            <a:stCxn id="23" idx="2"/>
            <a:endCxn id="26" idx="0"/>
          </p:cNvCxnSpPr>
          <p:nvPr/>
        </p:nvCxnSpPr>
        <p:spPr>
          <a:xfrm rot="16200000" flipH="1">
            <a:off x="4074703" y="3024753"/>
            <a:ext cx="156289" cy="65641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stCxn id="24" idx="2"/>
            <a:endCxn id="26" idx="0"/>
          </p:cNvCxnSpPr>
          <p:nvPr/>
        </p:nvCxnSpPr>
        <p:spPr>
          <a:xfrm flipH="1">
            <a:off x="4481053" y="3274815"/>
            <a:ext cx="1" cy="1562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Gewinkelter Verbinder 28"/>
          <p:cNvCxnSpPr>
            <a:stCxn id="25" idx="2"/>
            <a:endCxn id="26" idx="0"/>
          </p:cNvCxnSpPr>
          <p:nvPr/>
        </p:nvCxnSpPr>
        <p:spPr>
          <a:xfrm rot="5400000">
            <a:off x="4731116" y="3024752"/>
            <a:ext cx="156289" cy="656414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213191" y="2512200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Clients</a:t>
            </a:r>
            <a:endParaRPr lang="de-DE" sz="1000" dirty="0"/>
          </a:p>
        </p:txBody>
      </p:sp>
      <p:sp>
        <p:nvSpPr>
          <p:cNvPr id="31" name="Textfeld 30"/>
          <p:cNvSpPr txBox="1"/>
          <p:nvPr/>
        </p:nvSpPr>
        <p:spPr>
          <a:xfrm>
            <a:off x="3613693" y="3467436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Ethernet</a:t>
            </a:r>
            <a:br>
              <a:rPr lang="de-DE" sz="1000" dirty="0" smtClean="0"/>
            </a:br>
            <a:r>
              <a:rPr lang="de-DE" sz="1000" dirty="0" smtClean="0"/>
              <a:t>Switch</a:t>
            </a: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04" y="2696840"/>
            <a:ext cx="579125" cy="56136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117" y="2696840"/>
            <a:ext cx="579125" cy="56136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30" y="2696840"/>
            <a:ext cx="579125" cy="56136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491" y="3414489"/>
            <a:ext cx="476376" cy="453057"/>
          </a:xfrm>
          <a:prstGeom prst="rect">
            <a:avLst/>
          </a:prstGeom>
        </p:spPr>
      </p:pic>
      <p:cxnSp>
        <p:nvCxnSpPr>
          <p:cNvPr id="36" name="Gewinkelter Verbinder 35"/>
          <p:cNvCxnSpPr>
            <a:stCxn id="32" idx="2"/>
            <a:endCxn id="35" idx="0"/>
          </p:cNvCxnSpPr>
          <p:nvPr/>
        </p:nvCxnSpPr>
        <p:spPr>
          <a:xfrm rot="16200000" flipH="1">
            <a:off x="6518329" y="3008138"/>
            <a:ext cx="156289" cy="65641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/>
          <p:cNvCxnSpPr>
            <a:stCxn id="33" idx="2"/>
            <a:endCxn id="35" idx="0"/>
          </p:cNvCxnSpPr>
          <p:nvPr/>
        </p:nvCxnSpPr>
        <p:spPr>
          <a:xfrm flipH="1">
            <a:off x="6924679" y="3258200"/>
            <a:ext cx="1" cy="1562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Gewinkelter Verbinder 37"/>
          <p:cNvCxnSpPr>
            <a:stCxn id="34" idx="2"/>
            <a:endCxn id="35" idx="0"/>
          </p:cNvCxnSpPr>
          <p:nvPr/>
        </p:nvCxnSpPr>
        <p:spPr>
          <a:xfrm rot="5400000">
            <a:off x="7174742" y="3008137"/>
            <a:ext cx="156289" cy="656414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6656817" y="2495585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Clients</a:t>
            </a:r>
            <a:endParaRPr lang="de-DE" sz="1000" dirty="0"/>
          </a:p>
        </p:txBody>
      </p:sp>
      <p:sp>
        <p:nvSpPr>
          <p:cNvPr id="40" name="Textfeld 39"/>
          <p:cNvSpPr txBox="1"/>
          <p:nvPr/>
        </p:nvSpPr>
        <p:spPr>
          <a:xfrm>
            <a:off x="6057319" y="345082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Ethernet</a:t>
            </a:r>
            <a:br>
              <a:rPr lang="de-DE" sz="1000" dirty="0" smtClean="0"/>
            </a:br>
            <a:r>
              <a:rPr lang="de-DE" sz="1000" dirty="0" smtClean="0"/>
              <a:t>Switch</a:t>
            </a: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74021" y="4294937"/>
            <a:ext cx="484982" cy="720798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37326" y="4294937"/>
            <a:ext cx="484982" cy="720798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631" y="4562739"/>
            <a:ext cx="463561" cy="449846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37" y="4562739"/>
            <a:ext cx="463561" cy="449846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1638318" y="501258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Servers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745071" y="5012583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Storage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422308" y="5012584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Storage</a:t>
            </a:r>
          </a:p>
        </p:txBody>
      </p:sp>
      <p:cxnSp>
        <p:nvCxnSpPr>
          <p:cNvPr id="49" name="Gewinkelter Verbinder 48"/>
          <p:cNvCxnSpPr>
            <a:stCxn id="41" idx="0"/>
            <a:endCxn id="14" idx="2"/>
          </p:cNvCxnSpPr>
          <p:nvPr/>
        </p:nvCxnSpPr>
        <p:spPr>
          <a:xfrm rot="5400000" flipH="1" flipV="1">
            <a:off x="1556303" y="3960986"/>
            <a:ext cx="394161" cy="27374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Gewinkelter Verbinder 50"/>
          <p:cNvCxnSpPr>
            <a:stCxn id="42" idx="0"/>
            <a:endCxn id="14" idx="2"/>
          </p:cNvCxnSpPr>
          <p:nvPr/>
        </p:nvCxnSpPr>
        <p:spPr>
          <a:xfrm rot="16200000" flipV="1">
            <a:off x="1837956" y="3953075"/>
            <a:ext cx="394161" cy="289563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Gewinkelter Verbinder 52"/>
          <p:cNvCxnSpPr>
            <a:stCxn id="44" idx="3"/>
            <a:endCxn id="41" idx="3"/>
          </p:cNvCxnSpPr>
          <p:nvPr/>
        </p:nvCxnSpPr>
        <p:spPr>
          <a:xfrm flipV="1">
            <a:off x="1295698" y="4655336"/>
            <a:ext cx="78323" cy="132326"/>
          </a:xfrm>
          <a:prstGeom prst="bentConnector3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Gewinkelter Verbinder 54"/>
          <p:cNvCxnSpPr>
            <a:stCxn id="43" idx="1"/>
            <a:endCxn id="42" idx="1"/>
          </p:cNvCxnSpPr>
          <p:nvPr/>
        </p:nvCxnSpPr>
        <p:spPr>
          <a:xfrm rot="10800000">
            <a:off x="2422309" y="4655336"/>
            <a:ext cx="78323" cy="132326"/>
          </a:xfrm>
          <a:prstGeom prst="bentConnector3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6" name="Grafik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970700" y="4089806"/>
            <a:ext cx="484982" cy="720798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34003" y="4084282"/>
            <a:ext cx="484982" cy="720798"/>
          </a:xfrm>
          <a:prstGeom prst="rect">
            <a:avLst/>
          </a:prstGeom>
        </p:spPr>
      </p:pic>
      <p:sp>
        <p:nvSpPr>
          <p:cNvPr id="58" name="Textfeld 57"/>
          <p:cNvSpPr txBox="1"/>
          <p:nvPr/>
        </p:nvSpPr>
        <p:spPr>
          <a:xfrm>
            <a:off x="3435709" y="433647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Servers</a:t>
            </a:r>
          </a:p>
        </p:txBody>
      </p:sp>
      <p:cxnSp>
        <p:nvCxnSpPr>
          <p:cNvPr id="60" name="Gewinkelter Verbinder 59"/>
          <p:cNvCxnSpPr>
            <a:stCxn id="56" idx="0"/>
            <a:endCxn id="26" idx="2"/>
          </p:cNvCxnSpPr>
          <p:nvPr/>
        </p:nvCxnSpPr>
        <p:spPr>
          <a:xfrm rot="5400000" flipH="1" flipV="1">
            <a:off x="4244300" y="3853053"/>
            <a:ext cx="205645" cy="2678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Gewinkelter Verbinder 61"/>
          <p:cNvCxnSpPr>
            <a:stCxn id="57" idx="0"/>
            <a:endCxn id="26" idx="2"/>
          </p:cNvCxnSpPr>
          <p:nvPr/>
        </p:nvCxnSpPr>
        <p:spPr>
          <a:xfrm rot="16200000" flipV="1">
            <a:off x="4528714" y="3836501"/>
            <a:ext cx="200121" cy="295441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3" name="Grafik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27" y="4930081"/>
            <a:ext cx="476376" cy="453057"/>
          </a:xfrm>
          <a:prstGeom prst="rect">
            <a:avLst/>
          </a:prstGeom>
        </p:spPr>
      </p:pic>
      <p:cxnSp>
        <p:nvCxnSpPr>
          <p:cNvPr id="69" name="Gewinkelter Verbinder 68"/>
          <p:cNvCxnSpPr>
            <a:stCxn id="56" idx="2"/>
            <a:endCxn id="63" idx="0"/>
          </p:cNvCxnSpPr>
          <p:nvPr/>
        </p:nvCxnSpPr>
        <p:spPr>
          <a:xfrm rot="16200000" flipH="1">
            <a:off x="4292165" y="4731630"/>
            <a:ext cx="119477" cy="277424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Gewinkelter Verbinder 70"/>
          <p:cNvCxnSpPr>
            <a:stCxn id="57" idx="2"/>
            <a:endCxn id="63" idx="0"/>
          </p:cNvCxnSpPr>
          <p:nvPr/>
        </p:nvCxnSpPr>
        <p:spPr>
          <a:xfrm rot="5400000">
            <a:off x="4571055" y="4724641"/>
            <a:ext cx="125001" cy="285879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3613693" y="5033313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FC Switch</a:t>
            </a:r>
          </a:p>
        </p:txBody>
      </p:sp>
      <p:pic>
        <p:nvPicPr>
          <p:cNvPr id="79" name="Grafik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34003" y="5511866"/>
            <a:ext cx="484982" cy="720798"/>
          </a:xfrm>
          <a:prstGeom prst="rect">
            <a:avLst/>
          </a:prstGeom>
        </p:spPr>
      </p:pic>
      <p:pic>
        <p:nvPicPr>
          <p:cNvPr id="80" name="Grafik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864" y="5894369"/>
            <a:ext cx="279257" cy="270995"/>
          </a:xfrm>
          <a:prstGeom prst="rect">
            <a:avLst/>
          </a:prstGeom>
        </p:spPr>
      </p:pic>
      <p:pic>
        <p:nvPicPr>
          <p:cNvPr id="81" name="Grafik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970700" y="5511866"/>
            <a:ext cx="484982" cy="720798"/>
          </a:xfrm>
          <a:prstGeom prst="rect">
            <a:avLst/>
          </a:prstGeom>
        </p:spPr>
      </p:pic>
      <p:pic>
        <p:nvPicPr>
          <p:cNvPr id="82" name="Grafik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561" y="5894369"/>
            <a:ext cx="279257" cy="270995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3970765" y="6165060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Storage-Systems</a:t>
            </a:r>
          </a:p>
        </p:txBody>
      </p:sp>
      <p:cxnSp>
        <p:nvCxnSpPr>
          <p:cNvPr id="85" name="Gewinkelter Verbinder 84"/>
          <p:cNvCxnSpPr>
            <a:stCxn id="81" idx="0"/>
            <a:endCxn id="63" idx="2"/>
          </p:cNvCxnSpPr>
          <p:nvPr/>
        </p:nvCxnSpPr>
        <p:spPr>
          <a:xfrm rot="5400000" flipH="1" flipV="1">
            <a:off x="4287539" y="5308790"/>
            <a:ext cx="128728" cy="277424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Gewinkelter Verbinder 86"/>
          <p:cNvCxnSpPr>
            <a:stCxn id="79" idx="0"/>
            <a:endCxn id="63" idx="2"/>
          </p:cNvCxnSpPr>
          <p:nvPr/>
        </p:nvCxnSpPr>
        <p:spPr>
          <a:xfrm rot="16200000" flipV="1">
            <a:off x="4569191" y="5304562"/>
            <a:ext cx="128728" cy="285879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8" name="Grafik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68760" y="4291785"/>
            <a:ext cx="484982" cy="720798"/>
          </a:xfrm>
          <a:prstGeom prst="rect">
            <a:avLst/>
          </a:prstGeom>
        </p:spPr>
      </p:pic>
      <p:pic>
        <p:nvPicPr>
          <p:cNvPr id="89" name="Grafik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03188" y="4291785"/>
            <a:ext cx="484982" cy="720798"/>
          </a:xfrm>
          <a:prstGeom prst="rect">
            <a:avLst/>
          </a:prstGeom>
        </p:spPr>
      </p:pic>
      <p:pic>
        <p:nvPicPr>
          <p:cNvPr id="91" name="Grafik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85673" y="4292826"/>
            <a:ext cx="484982" cy="720798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8534" y="4675329"/>
            <a:ext cx="279257" cy="270995"/>
          </a:xfrm>
          <a:prstGeom prst="rect">
            <a:avLst/>
          </a:prstGeom>
        </p:spPr>
      </p:pic>
      <p:sp>
        <p:nvSpPr>
          <p:cNvPr id="93" name="Textfeld 92"/>
          <p:cNvSpPr txBox="1"/>
          <p:nvPr/>
        </p:nvSpPr>
        <p:spPr>
          <a:xfrm>
            <a:off x="6193034" y="498152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Servers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7427626" y="4981844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NAS</a:t>
            </a:r>
          </a:p>
        </p:txBody>
      </p:sp>
      <p:cxnSp>
        <p:nvCxnSpPr>
          <p:cNvPr id="96" name="Gewinkelter Verbinder 95"/>
          <p:cNvCxnSpPr>
            <a:stCxn id="88" idx="0"/>
            <a:endCxn id="35" idx="2"/>
          </p:cNvCxnSpPr>
          <p:nvPr/>
        </p:nvCxnSpPr>
        <p:spPr>
          <a:xfrm rot="5400000" flipH="1" flipV="1">
            <a:off x="6355846" y="3722952"/>
            <a:ext cx="424239" cy="713428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Gewinkelter Verbinder 97"/>
          <p:cNvCxnSpPr>
            <a:stCxn id="89" idx="0"/>
            <a:endCxn id="35" idx="2"/>
          </p:cNvCxnSpPr>
          <p:nvPr/>
        </p:nvCxnSpPr>
        <p:spPr>
          <a:xfrm rot="5400000" flipH="1" flipV="1">
            <a:off x="6623060" y="3990166"/>
            <a:ext cx="424239" cy="179000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Gewinkelter Verbinder 99"/>
          <p:cNvCxnSpPr>
            <a:stCxn id="91" idx="0"/>
            <a:endCxn id="35" idx="3"/>
          </p:cNvCxnSpPr>
          <p:nvPr/>
        </p:nvCxnSpPr>
        <p:spPr>
          <a:xfrm rot="16200000" flipV="1">
            <a:off x="7069612" y="3734273"/>
            <a:ext cx="651808" cy="465297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695" y="404332"/>
            <a:ext cx="627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rgbClr val="FF7D00"/>
                </a:solidFill>
                <a:latin typeface="FS Me" panose="02000506040000020004" pitchFamily="2" charset="0"/>
              </a:rPr>
              <a:t>Direct</a:t>
            </a:r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 </a:t>
            </a:r>
            <a:r>
              <a:rPr lang="de-DE" sz="4000" dirty="0" err="1" smtClean="0">
                <a:solidFill>
                  <a:srgbClr val="FF7D00"/>
                </a:solidFill>
                <a:latin typeface="FS Me" panose="02000506040000020004" pitchFamily="2" charset="0"/>
              </a:rPr>
              <a:t>Attached</a:t>
            </a:r>
            <a:r>
              <a:rPr lang="de-DE" sz="4000" dirty="0" smtClean="0">
                <a:solidFill>
                  <a:srgbClr val="FF7D00"/>
                </a:solidFill>
                <a:latin typeface="FS Me" panose="02000506040000020004" pitchFamily="2" charset="0"/>
              </a:rPr>
              <a:t> Storage</a:t>
            </a:r>
            <a:endParaRPr lang="de-DE" sz="4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694" y="1112218"/>
            <a:ext cx="6270767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93" dirty="0" smtClean="0">
                <a:solidFill>
                  <a:srgbClr val="5F6064"/>
                </a:solidFill>
                <a:latin typeface="FS Me" panose="02000506040000020004" pitchFamily="2" charset="0"/>
              </a:rPr>
              <a:t>Anschlussarten</a:t>
            </a:r>
            <a:endParaRPr lang="de-DE" sz="1693" dirty="0">
              <a:solidFill>
                <a:srgbClr val="5F6064"/>
              </a:solidFill>
              <a:latin typeface="FS Me" panose="02000506040000020004" pitchFamily="2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694" y="1783600"/>
            <a:ext cx="4082556" cy="39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SAS – Serial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Attached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SCSI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lnSpc>
                <a:spcPct val="200000"/>
              </a:lnSpc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FC-P2P –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Fibre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Channel Point </a:t>
            </a: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to</a:t>
            </a: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 Point</a:t>
            </a:r>
            <a:b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</a:b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285750" indent="-285750">
              <a:lnSpc>
                <a:spcPct val="200000"/>
              </a:lnSpc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Alle blockorientierte Übertragungsprotokolle:</a:t>
            </a:r>
          </a:p>
          <a:p>
            <a:pPr marL="742950" lvl="1" indent="-285750">
              <a:lnSpc>
                <a:spcPct val="200000"/>
              </a:lnSpc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ATA/ATAPI</a:t>
            </a:r>
          </a:p>
          <a:p>
            <a:pPr marL="742950" lvl="1" indent="-285750">
              <a:lnSpc>
                <a:spcPct val="200000"/>
              </a:lnSpc>
              <a:buFont typeface="FS Me Light" panose="02000506030000020004" pitchFamily="2" charset="0"/>
              <a:buChar char="_"/>
            </a:pP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FireWire</a:t>
            </a: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742950" lvl="1" indent="-285750">
              <a:lnSpc>
                <a:spcPct val="200000"/>
              </a:lnSpc>
              <a:buFont typeface="FS Me Light" panose="02000506030000020004" pitchFamily="2" charset="0"/>
              <a:buChar char="_"/>
            </a:pPr>
            <a:r>
              <a:rPr lang="de-DE" sz="1400" dirty="0" err="1" smtClean="0">
                <a:solidFill>
                  <a:srgbClr val="5F6064"/>
                </a:solidFill>
                <a:latin typeface="FS Me Light" panose="02000506030000020004" pitchFamily="2" charset="0"/>
              </a:rPr>
              <a:t>eSATA</a:t>
            </a:r>
            <a:endParaRPr lang="de-DE" sz="1400" dirty="0" smtClean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742950" lvl="1" indent="-285750">
              <a:lnSpc>
                <a:spcPct val="200000"/>
              </a:lnSpc>
              <a:buFont typeface="FS Me Light" panose="02000506030000020004" pitchFamily="2" charset="0"/>
              <a:buChar char="_"/>
            </a:pPr>
            <a:r>
              <a:rPr lang="de-DE" sz="14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USB mit UAS</a:t>
            </a:r>
            <a:endParaRPr lang="de-DE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40250" y="6257113"/>
            <a:ext cx="410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5F6064"/>
                </a:solidFill>
                <a:latin typeface="FS Me Light" panose="02000506030000020004" pitchFamily="2" charset="0"/>
              </a:rPr>
              <a:t>Die verschiedenen Storage-Ansätze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1555124"/>
            <a:ext cx="1439334" cy="9432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573" y="2495738"/>
            <a:ext cx="2169160" cy="1549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298" y="4555066"/>
            <a:ext cx="1499952" cy="8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9_V_Praesentationsvorlage_2014-08-04_05" id="{C7D5C52A-57DB-44F2-A6F3-4F141245A8DF}" vid="{C08006B0-B8C9-42CB-80C2-046DF9613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09_V_Praesentationsvorlage_2014-08-04_05</Template>
  <TotalTime>0</TotalTime>
  <Words>809</Words>
  <Application>Microsoft Office PowerPoint</Application>
  <PresentationFormat>Bildschirmpräsentation (4:3)</PresentationFormat>
  <Paragraphs>275</Paragraphs>
  <Slides>27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FS Me</vt:lpstr>
      <vt:lpstr>FS Me </vt:lpstr>
      <vt:lpstr>FS Me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Muggendobler</dc:creator>
  <cp:lastModifiedBy>Thomas Muggendobler</cp:lastModifiedBy>
  <cp:revision>78</cp:revision>
  <dcterms:created xsi:type="dcterms:W3CDTF">2017-05-15T06:52:33Z</dcterms:created>
  <dcterms:modified xsi:type="dcterms:W3CDTF">2017-05-17T09:11:19Z</dcterms:modified>
</cp:coreProperties>
</file>