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7"/>
  </p:notesMasterIdLst>
  <p:sldIdLst>
    <p:sldId id="299" r:id="rId3"/>
    <p:sldId id="387" r:id="rId4"/>
    <p:sldId id="384" r:id="rId5"/>
    <p:sldId id="318" r:id="rId6"/>
    <p:sldId id="323" r:id="rId7"/>
    <p:sldId id="394" r:id="rId8"/>
    <p:sldId id="359" r:id="rId9"/>
    <p:sldId id="396" r:id="rId10"/>
    <p:sldId id="348" r:id="rId11"/>
    <p:sldId id="358" r:id="rId12"/>
    <p:sldId id="346" r:id="rId13"/>
    <p:sldId id="395" r:id="rId14"/>
    <p:sldId id="378" r:id="rId15"/>
    <p:sldId id="3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ny Bennett" initials="SB" lastIdx="1" clrIdx="0">
    <p:extLst/>
  </p:cmAuthor>
  <p:cmAuthor id="2" name="Sonny Bennett" initials="SB [2]" lastIdx="1" clrIdx="1">
    <p:extLst/>
  </p:cmAuthor>
  <p:cmAuthor id="3" name="Sonny Bennett" initials="SB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1"/>
    <a:srgbClr val="FEDF00"/>
    <a:srgbClr val="FFFF00"/>
    <a:srgbClr val="333333"/>
    <a:srgbClr val="FEE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9" autoAdjust="0"/>
    <p:restoredTop sz="86528" autoAdjust="0"/>
  </p:normalViewPr>
  <p:slideViewPr>
    <p:cSldViewPr snapToGrid="0">
      <p:cViewPr varScale="1">
        <p:scale>
          <a:sx n="78" d="100"/>
          <a:sy n="78" d="100"/>
        </p:scale>
        <p:origin x="102" y="45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74%  planning  installations in &lt; 2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0D-4156-8CB3-7FB5C41D46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0D-4156-8CB3-7FB5C41D46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0D-4156-8CB3-7FB5C41D46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0D-4156-8CB3-7FB5C41D46B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0D-4156-8CB3-7FB5C41D46B7}"/>
              </c:ext>
            </c:extLst>
          </c:dPt>
          <c:cat>
            <c:strRef>
              <c:f>Sheet1!$A$2:$A$6</c:f>
              <c:strCache>
                <c:ptCount val="5"/>
                <c:pt idx="0">
                  <c:v>1-3 months</c:v>
                </c:pt>
                <c:pt idx="1">
                  <c:v>3-6 months</c:v>
                </c:pt>
                <c:pt idx="2">
                  <c:v>6-12 months</c:v>
                </c:pt>
                <c:pt idx="3">
                  <c:v>1-2 years</c:v>
                </c:pt>
                <c:pt idx="4">
                  <c:v>&gt; 2 years</c:v>
                </c:pt>
              </c:strCache>
            </c:strRef>
          </c:cat>
          <c:val>
            <c:numRef>
              <c:f>Sheet1!$B$2:$B$6</c:f>
              <c:numCache>
                <c:formatCode>0%</c:formatCode>
                <c:ptCount val="5"/>
                <c:pt idx="0">
                  <c:v>0.03</c:v>
                </c:pt>
                <c:pt idx="1">
                  <c:v>0.08</c:v>
                </c:pt>
                <c:pt idx="2">
                  <c:v>0.22</c:v>
                </c:pt>
                <c:pt idx="3">
                  <c:v>0.43</c:v>
                </c:pt>
                <c:pt idx="4">
                  <c:v>0.24</c:v>
                </c:pt>
              </c:numCache>
            </c:numRef>
          </c:val>
          <c:extLst>
            <c:ext xmlns:c16="http://schemas.microsoft.com/office/drawing/2014/chart" uri="{C3380CC4-5D6E-409C-BE32-E72D297353CC}">
              <c16:uniqueId val="{0000000A-200D-4156-8CB3-7FB5C41D46B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Current HCI User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77-4EBC-A296-C669DE159652}"/>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5277-4EBC-A296-C669DE1596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77-4EBC-A296-C669DE159652}"/>
              </c:ext>
            </c:extLst>
          </c:dPt>
          <c:cat>
            <c:strRef>
              <c:f>Sheet1!$A$2:$A$4</c:f>
              <c:strCache>
                <c:ptCount val="3"/>
                <c:pt idx="0">
                  <c:v>Planning</c:v>
                </c:pt>
                <c:pt idx="1">
                  <c:v>No</c:v>
                </c:pt>
                <c:pt idx="2">
                  <c:v>Yes</c:v>
                </c:pt>
              </c:strCache>
            </c:strRef>
          </c:cat>
          <c:val>
            <c:numRef>
              <c:f>Sheet1!$B$2:$B$4</c:f>
              <c:numCache>
                <c:formatCode>0%</c:formatCode>
                <c:ptCount val="3"/>
                <c:pt idx="0">
                  <c:v>0.41</c:v>
                </c:pt>
                <c:pt idx="1">
                  <c:v>0.35</c:v>
                </c:pt>
                <c:pt idx="2">
                  <c:v>0.24</c:v>
                </c:pt>
              </c:numCache>
            </c:numRef>
          </c:val>
          <c:extLst>
            <c:ext xmlns:c16="http://schemas.microsoft.com/office/drawing/2014/chart" uri="{C3380CC4-5D6E-409C-BE32-E72D297353CC}">
              <c16:uniqueId val="{00000006-5277-4EBC-A296-C669DE15965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6-28T08:48:04.939" idx="1">
    <p:pos x="3067" y="1853"/>
    <p:text>Should this be a capital "D" as its SDS for shot not SdS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B18A5-DA56-477F-89AC-80689D5AE57A}" type="datetimeFigureOut">
              <a:rPr lang="en-GB" smtClean="0"/>
              <a:t>14/12/2016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C9E89-E638-4545-BE25-424A50BB64F9}" type="slidenum">
              <a:rPr lang="en-GB" smtClean="0"/>
              <a:t>‹Nr.›</a:t>
            </a:fld>
            <a:endParaRPr lang="en-GB"/>
          </a:p>
        </p:txBody>
      </p:sp>
    </p:spTree>
    <p:extLst>
      <p:ext uri="{BB962C8B-B14F-4D97-AF65-F5344CB8AC3E}">
        <p14:creationId xmlns:p14="http://schemas.microsoft.com/office/powerpoint/2010/main" val="180515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C9E89-E638-4545-BE25-424A50BB64F9}" type="slidenum">
              <a:rPr lang="en-GB" smtClean="0"/>
              <a:t>3</a:t>
            </a:fld>
            <a:endParaRPr lang="en-GB"/>
          </a:p>
        </p:txBody>
      </p:sp>
    </p:spTree>
    <p:extLst>
      <p:ext uri="{BB962C8B-B14F-4D97-AF65-F5344CB8AC3E}">
        <p14:creationId xmlns:p14="http://schemas.microsoft.com/office/powerpoint/2010/main" val="355307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69C9E89-E638-4545-BE25-424A50BB64F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80362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69C9E89-E638-4545-BE25-424A50BB64F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4928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spcAft>
                <a:spcPts val="0"/>
              </a:spcAft>
            </a:pPr>
            <a:r>
              <a:rPr lang="en-US" sz="1200" b="1" dirty="0">
                <a:solidFill>
                  <a:srgbClr val="000000"/>
                </a:solidFill>
                <a:latin typeface="Arial" charset="0"/>
                <a:ea typeface="Calibri" charset="0"/>
              </a:rPr>
              <a:t>Challenge #1 –Reducing cost and complexity</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Multi-site enterprises and SME organizations need to keep the IT infrastructure footprint to a minimum with lower storage capacity requirements making the option of external SAN overkill adding unnecessary cost, complexity and a single point of failure.</a:t>
            </a:r>
            <a:endParaRPr lang="en-US" sz="1400" dirty="0">
              <a:solidFill>
                <a:srgbClr val="000000"/>
              </a:solidFill>
              <a:effectLst/>
              <a:latin typeface="Arial" charset="0"/>
              <a:ea typeface="Calibri" charset="0"/>
            </a:endParaRPr>
          </a:p>
          <a:p>
            <a:endParaRPr lang="en-US" sz="1400" dirty="0">
              <a:solidFill>
                <a:srgbClr val="000000"/>
              </a:solidFill>
              <a:effectLst/>
              <a:latin typeface="Arial" charset="0"/>
              <a:ea typeface="Calibri" charset="0"/>
            </a:endParaRPr>
          </a:p>
          <a:p>
            <a:pPr>
              <a:spcAft>
                <a:spcPts val="0"/>
              </a:spcAft>
            </a:pPr>
            <a:r>
              <a:rPr lang="en-US" sz="1200" b="1" dirty="0">
                <a:solidFill>
                  <a:srgbClr val="000000"/>
                </a:solidFill>
                <a:latin typeface="Arial" charset="0"/>
                <a:ea typeface="Calibri" charset="0"/>
              </a:rPr>
              <a:t>Challenge #2 –Ensuring application uptime</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IT equipment failures lead to application downtime, resulting in loss of revenue, staff productivity and customer service impacting profit and customer satisfaction. Enterprises with ROBO environments will often compromise uptime due to the perceived high cost and complexity of high availability.</a:t>
            </a:r>
            <a:endParaRPr lang="en-US" sz="1400" dirty="0">
              <a:solidFill>
                <a:srgbClr val="000000"/>
              </a:solidFill>
              <a:effectLst/>
              <a:latin typeface="Arial" charset="0"/>
              <a:ea typeface="Calibri" charset="0"/>
            </a:endParaRPr>
          </a:p>
          <a:p>
            <a:endParaRPr lang="en-US" sz="1200" dirty="0"/>
          </a:p>
          <a:p>
            <a:pPr>
              <a:spcAft>
                <a:spcPts val="0"/>
              </a:spcAft>
            </a:pPr>
            <a:r>
              <a:rPr lang="en-US" sz="1200" b="1" dirty="0">
                <a:solidFill>
                  <a:srgbClr val="000000"/>
                </a:solidFill>
                <a:latin typeface="Arial" charset="0"/>
                <a:ea typeface="Calibri" charset="0"/>
              </a:rPr>
              <a:t>Challenge #3 –Delivering application performance</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Poor performance associated with accessing data over a high latency, low bandwidth network link could lead to unacceptable processing delays, contributing to a poor customer experience. Traditional applications in verticals such as retail, manufacturing and healthcare are now being joined by the a new breed of </a:t>
            </a:r>
            <a:r>
              <a:rPr lang="en-US" sz="1200" dirty="0" err="1">
                <a:solidFill>
                  <a:srgbClr val="000000"/>
                </a:solidFill>
                <a:latin typeface="Arial" charset="0"/>
                <a:ea typeface="Calibri" charset="0"/>
              </a:rPr>
              <a:t>IoT</a:t>
            </a:r>
            <a:r>
              <a:rPr lang="en-US" sz="1200" dirty="0">
                <a:solidFill>
                  <a:srgbClr val="000000"/>
                </a:solidFill>
                <a:latin typeface="Arial" charset="0"/>
                <a:ea typeface="Calibri" charset="0"/>
              </a:rPr>
              <a:t> applications at the edge of the network where significant processing of data is required away from the datacenter.</a:t>
            </a:r>
            <a:endParaRPr lang="en-US" sz="1400" dirty="0">
              <a:solidFill>
                <a:srgbClr val="000000"/>
              </a:solidFill>
              <a:effectLst/>
              <a:latin typeface="Arial" charset="0"/>
              <a:ea typeface="Calibri" charset="0"/>
            </a:endParaRPr>
          </a:p>
          <a:p>
            <a:endParaRPr lang="en-US" sz="1200" dirty="0"/>
          </a:p>
          <a:p>
            <a:pPr>
              <a:spcAft>
                <a:spcPts val="0"/>
              </a:spcAft>
            </a:pPr>
            <a:r>
              <a:rPr lang="en-US" sz="1200" b="1" dirty="0">
                <a:solidFill>
                  <a:srgbClr val="000000"/>
                </a:solidFill>
                <a:latin typeface="Arial" charset="0"/>
                <a:ea typeface="Calibri" charset="0"/>
              </a:rPr>
              <a:t>Challenge #4 –Minimize deployment time</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Reducing the time to deploy an IT solution is an important factor for ROBO environments. Implementation time is directly related to number of sites, solution complexity &amp; site locality.</a:t>
            </a:r>
            <a:endParaRPr lang="en-US" sz="1400" dirty="0">
              <a:solidFill>
                <a:srgbClr val="000000"/>
              </a:solidFill>
              <a:effectLst/>
              <a:latin typeface="Arial" charset="0"/>
              <a:ea typeface="Calibri" charset="0"/>
            </a:endParaRPr>
          </a:p>
          <a:p>
            <a:endParaRPr lang="en-US" sz="1200" dirty="0"/>
          </a:p>
          <a:p>
            <a:pPr>
              <a:spcAft>
                <a:spcPts val="0"/>
              </a:spcAft>
            </a:pPr>
            <a:r>
              <a:rPr lang="en-US" sz="1200" b="1" dirty="0">
                <a:solidFill>
                  <a:srgbClr val="000000"/>
                </a:solidFill>
                <a:latin typeface="Arial" charset="0"/>
                <a:ea typeface="Calibri" charset="0"/>
              </a:rPr>
              <a:t>Challenge #5 –Simplifying and centralizing management</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ROBOs lack local skilled IT staff, with organizations preferring to centralize this function at head office or the data center. Maintaining IT infrastructure at remote sites becomes increasingly challenging and impacts the ability to scale and recover from outages.</a:t>
            </a:r>
            <a:endParaRPr lang="en-US" sz="1400" dirty="0">
              <a:solidFill>
                <a:srgbClr val="000000"/>
              </a:solidFill>
              <a:effectLst/>
              <a:latin typeface="Arial" charset="0"/>
              <a:ea typeface="Calibri" charset="0"/>
            </a:endParaRPr>
          </a:p>
          <a:p>
            <a:endParaRPr lang="en-US" sz="1200" dirty="0"/>
          </a:p>
        </p:txBody>
      </p:sp>
      <p:sp>
        <p:nvSpPr>
          <p:cNvPr id="4" name="Slide Number Placeholder 3"/>
          <p:cNvSpPr>
            <a:spLocks noGrp="1"/>
          </p:cNvSpPr>
          <p:nvPr>
            <p:ph type="sldNum" sz="quarter" idx="10"/>
          </p:nvPr>
        </p:nvSpPr>
        <p:spPr/>
        <p:txBody>
          <a:bodyPr/>
          <a:lstStyle/>
          <a:p>
            <a:fld id="{E69C9E89-E638-4545-BE25-424A50BB64F9}" type="slidenum">
              <a:rPr lang="en-GB" smtClean="0"/>
              <a:t>5</a:t>
            </a:fld>
            <a:endParaRPr lang="en-GB"/>
          </a:p>
        </p:txBody>
      </p:sp>
    </p:spTree>
    <p:extLst>
      <p:ext uri="{BB962C8B-B14F-4D97-AF65-F5344CB8AC3E}">
        <p14:creationId xmlns:p14="http://schemas.microsoft.com/office/powerpoint/2010/main" val="14055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objective: </a:t>
            </a:r>
          </a:p>
          <a:p>
            <a:pPr marL="171450" indent="-171450">
              <a:buFontTx/>
              <a:buChar char="-"/>
            </a:pPr>
            <a:r>
              <a:rPr lang="en-GB" dirty="0"/>
              <a:t>Deliver a crystal clear message of the value</a:t>
            </a:r>
            <a:r>
              <a:rPr lang="en-GB" baseline="0" dirty="0"/>
              <a:t> of </a:t>
            </a:r>
            <a:r>
              <a:rPr lang="en-GB" baseline="0" dirty="0" err="1"/>
              <a:t>SvSAN</a:t>
            </a:r>
            <a:r>
              <a:rPr lang="en-GB" baseline="0" dirty="0"/>
              <a:t> </a:t>
            </a:r>
            <a:r>
              <a:rPr lang="en-GB" baseline="0" dirty="0" err="1"/>
              <a:t>vs</a:t>
            </a:r>
            <a:r>
              <a:rPr lang="en-GB" baseline="0" dirty="0"/>
              <a:t> a physical SAN as a simple summary after the Dave and Larry video or on its own if the video is not shown.</a:t>
            </a:r>
          </a:p>
          <a:p>
            <a:pPr marL="171450" indent="-171450">
              <a:buFontTx/>
              <a:buChar char="-"/>
            </a:pPr>
            <a:endParaRPr lang="en-GB" baseline="0" dirty="0"/>
          </a:p>
          <a:p>
            <a:pPr marL="0" indent="0">
              <a:buFontTx/>
              <a:buNone/>
            </a:pPr>
            <a:r>
              <a:rPr lang="en-GB" b="1" baseline="0" dirty="0"/>
              <a:t>Link statement:</a:t>
            </a:r>
          </a:p>
          <a:p>
            <a:pPr marL="0" indent="0">
              <a:buFontTx/>
              <a:buNone/>
            </a:pPr>
            <a:r>
              <a:rPr lang="en-GB" b="0" baseline="0" dirty="0"/>
              <a:t>“</a:t>
            </a:r>
            <a:r>
              <a:rPr lang="en-US" b="0" baseline="0" dirty="0"/>
              <a:t>I trust the message from the video is clearly understood. In summary, a Physical SAN is costly, complex and a single point of failure; whereas </a:t>
            </a:r>
            <a:r>
              <a:rPr lang="en-US" b="0" baseline="0" dirty="0" err="1"/>
              <a:t>SvSAN</a:t>
            </a:r>
            <a:r>
              <a:rPr lang="en-US" b="0" baseline="0" dirty="0"/>
              <a:t> is affordable, simple and highly available.</a:t>
            </a:r>
            <a:r>
              <a:rPr lang="en-GB" b="0" baseline="0" dirty="0"/>
              <a:t>”.</a:t>
            </a:r>
          </a:p>
          <a:p>
            <a:pPr marL="0" indent="0">
              <a:buFontTx/>
              <a:buNone/>
            </a:pPr>
            <a:endParaRPr lang="en-GB" baseline="0" dirty="0"/>
          </a:p>
          <a:p>
            <a:r>
              <a:rPr lang="en-GB" b="1" baseline="0" dirty="0"/>
              <a:t>Key messages to deliver: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A physical SAN adds a 3</a:t>
            </a:r>
            <a:r>
              <a:rPr lang="en-US" baseline="30000" dirty="0"/>
              <a:t>rd</a:t>
            </a:r>
            <a:r>
              <a:rPr lang="en-US" baseline="0" dirty="0"/>
              <a:t> piece of highly complex and costly infrastructure to the deployment.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By leveraging the internal disk of a server </a:t>
            </a:r>
            <a:r>
              <a:rPr lang="en-US" baseline="0" dirty="0" err="1"/>
              <a:t>SvSAN</a:t>
            </a:r>
            <a:r>
              <a:rPr lang="en-US" baseline="0" dirty="0"/>
              <a:t> delivers a more affordable, simple and highly available solution.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Built from the ground up for lean IT spaces.</a:t>
            </a:r>
          </a:p>
          <a:p>
            <a:endParaRPr lang="en-GB" dirty="0"/>
          </a:p>
        </p:txBody>
      </p:sp>
      <p:sp>
        <p:nvSpPr>
          <p:cNvPr id="4" name="Date Placeholder 3"/>
          <p:cNvSpPr>
            <a:spLocks noGrp="1"/>
          </p:cNvSpPr>
          <p:nvPr>
            <p:ph type="dt" idx="10"/>
          </p:nvPr>
        </p:nvSpPr>
        <p:spPr/>
        <p:txBody>
          <a:bodyPr/>
          <a:lstStyle/>
          <a:p>
            <a:fld id="{5EA7BCF3-A05A-3B41-867B-4C843FB7F539}" type="datetime1">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C9E89-E638-4545-BE25-424A50BB64F9}" type="slidenum">
              <a:rPr lang="en-GB" smtClean="0"/>
              <a:t>6</a:t>
            </a:fld>
            <a:endParaRPr lang="en-GB"/>
          </a:p>
        </p:txBody>
      </p:sp>
    </p:spTree>
    <p:extLst>
      <p:ext uri="{BB962C8B-B14F-4D97-AF65-F5344CB8AC3E}">
        <p14:creationId xmlns:p14="http://schemas.microsoft.com/office/powerpoint/2010/main" val="44955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spcAft>
                <a:spcPts val="0"/>
              </a:spcAft>
            </a:pPr>
            <a:r>
              <a:rPr lang="en-US" sz="1200" b="1" dirty="0">
                <a:solidFill>
                  <a:srgbClr val="000000"/>
                </a:solidFill>
                <a:latin typeface="Arial" charset="0"/>
                <a:ea typeface="Calibri" charset="0"/>
              </a:rPr>
              <a:t>Challenge #1 –Reducing cost and complexity</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Multi-site enterprises and SME organizations need to keep the IT infrastructure footprint to a minimum with lower storage capacity requirements making the option of external SAN overkill adding unnecessary cost, complexity and a single point of failure.</a:t>
            </a:r>
            <a:endParaRPr lang="en-US" sz="1400" dirty="0">
              <a:solidFill>
                <a:srgbClr val="000000"/>
              </a:solidFill>
              <a:effectLst/>
              <a:latin typeface="Arial" charset="0"/>
              <a:ea typeface="Calibri" charset="0"/>
            </a:endParaRPr>
          </a:p>
          <a:p>
            <a:endParaRPr lang="en-US" sz="1400" dirty="0">
              <a:solidFill>
                <a:srgbClr val="000000"/>
              </a:solidFill>
              <a:effectLst/>
              <a:latin typeface="Arial" charset="0"/>
              <a:ea typeface="Calibri" charset="0"/>
            </a:endParaRPr>
          </a:p>
          <a:p>
            <a:pPr>
              <a:spcAft>
                <a:spcPts val="0"/>
              </a:spcAft>
            </a:pPr>
            <a:r>
              <a:rPr lang="en-US" sz="1200" b="1" dirty="0">
                <a:solidFill>
                  <a:srgbClr val="000000"/>
                </a:solidFill>
                <a:latin typeface="Arial" charset="0"/>
                <a:ea typeface="Calibri" charset="0"/>
              </a:rPr>
              <a:t>Challenge #2 –Ensuring application uptime</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IT equipment failures lead to application downtime, resulting in loss of revenue, staff productivity and customer service impacting profit and customer satisfaction. Enterprises with ROBO environments will often compromise uptime due to the perceived high cost and complexity of high availability.</a:t>
            </a:r>
            <a:endParaRPr lang="en-US" sz="1400" dirty="0">
              <a:solidFill>
                <a:srgbClr val="000000"/>
              </a:solidFill>
              <a:effectLst/>
              <a:latin typeface="Arial" charset="0"/>
              <a:ea typeface="Calibri" charset="0"/>
            </a:endParaRPr>
          </a:p>
          <a:p>
            <a:endParaRPr lang="en-US" sz="1200" dirty="0"/>
          </a:p>
          <a:p>
            <a:pPr>
              <a:spcAft>
                <a:spcPts val="0"/>
              </a:spcAft>
            </a:pPr>
            <a:r>
              <a:rPr lang="en-US" sz="1200" b="1" dirty="0">
                <a:solidFill>
                  <a:srgbClr val="000000"/>
                </a:solidFill>
                <a:latin typeface="Arial" charset="0"/>
                <a:ea typeface="Calibri" charset="0"/>
              </a:rPr>
              <a:t>Challenge #3 –Delivering application performance</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Poor performance associated with accessing data over a high latency, low bandwidth network link could lead to unacceptable processing delays, contributing to a poor customer experience. Traditional applications in verticals such as retail, manufacturing and healthcare are now being joined by the a new breed of </a:t>
            </a:r>
            <a:r>
              <a:rPr lang="en-US" sz="1200" dirty="0" err="1">
                <a:solidFill>
                  <a:srgbClr val="000000"/>
                </a:solidFill>
                <a:latin typeface="Arial" charset="0"/>
                <a:ea typeface="Calibri" charset="0"/>
              </a:rPr>
              <a:t>IoT</a:t>
            </a:r>
            <a:r>
              <a:rPr lang="en-US" sz="1200" dirty="0">
                <a:solidFill>
                  <a:srgbClr val="000000"/>
                </a:solidFill>
                <a:latin typeface="Arial" charset="0"/>
                <a:ea typeface="Calibri" charset="0"/>
              </a:rPr>
              <a:t> applications at the edge of the network where significant processing of data is required away from the datacenter.</a:t>
            </a:r>
            <a:endParaRPr lang="en-US" sz="1400" dirty="0">
              <a:solidFill>
                <a:srgbClr val="000000"/>
              </a:solidFill>
              <a:effectLst/>
              <a:latin typeface="Arial" charset="0"/>
              <a:ea typeface="Calibri" charset="0"/>
            </a:endParaRPr>
          </a:p>
          <a:p>
            <a:endParaRPr lang="en-US" sz="1200" dirty="0"/>
          </a:p>
          <a:p>
            <a:pPr>
              <a:spcAft>
                <a:spcPts val="0"/>
              </a:spcAft>
            </a:pPr>
            <a:r>
              <a:rPr lang="en-US" sz="1200" b="1" dirty="0">
                <a:solidFill>
                  <a:srgbClr val="000000"/>
                </a:solidFill>
                <a:latin typeface="Arial" charset="0"/>
                <a:ea typeface="Calibri" charset="0"/>
              </a:rPr>
              <a:t>Challenge #4 –Minimize deployment time</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Reducing the time to deploy an IT solution is an important factor for ROBO environments. Implementation time is directly related to number of sites, solution complexity &amp; site locality.</a:t>
            </a:r>
            <a:endParaRPr lang="en-US" sz="1400" dirty="0">
              <a:solidFill>
                <a:srgbClr val="000000"/>
              </a:solidFill>
              <a:effectLst/>
              <a:latin typeface="Arial" charset="0"/>
              <a:ea typeface="Calibri" charset="0"/>
            </a:endParaRPr>
          </a:p>
          <a:p>
            <a:endParaRPr lang="en-US" sz="1200" dirty="0"/>
          </a:p>
          <a:p>
            <a:pPr>
              <a:spcAft>
                <a:spcPts val="0"/>
              </a:spcAft>
            </a:pPr>
            <a:r>
              <a:rPr lang="en-US" sz="1200" b="1" dirty="0">
                <a:solidFill>
                  <a:srgbClr val="000000"/>
                </a:solidFill>
                <a:latin typeface="Arial" charset="0"/>
                <a:ea typeface="Calibri" charset="0"/>
              </a:rPr>
              <a:t>Challenge #5 –Simplifying and centralizing management</a:t>
            </a:r>
            <a:endParaRPr lang="en-US" sz="1400" dirty="0">
              <a:solidFill>
                <a:srgbClr val="000000"/>
              </a:solidFill>
              <a:latin typeface="Arial" charset="0"/>
              <a:ea typeface="Calibri" charset="0"/>
            </a:endParaRPr>
          </a:p>
          <a:p>
            <a:pPr>
              <a:spcAft>
                <a:spcPts val="0"/>
              </a:spcAft>
            </a:pPr>
            <a:r>
              <a:rPr lang="en-US" sz="1200" dirty="0">
                <a:solidFill>
                  <a:srgbClr val="000000"/>
                </a:solidFill>
                <a:latin typeface="Arial" charset="0"/>
                <a:ea typeface="Calibri" charset="0"/>
              </a:rPr>
              <a:t>ROBOs lack local skilled IT staff, with organizations preferring to centralize this function at head office or the data center. Maintaining IT infrastructure at remote sites becomes increasingly challenging and impacts the ability to scale and recover from outages.</a:t>
            </a:r>
            <a:endParaRPr lang="en-US" sz="1400" dirty="0">
              <a:solidFill>
                <a:srgbClr val="000000"/>
              </a:solidFill>
              <a:effectLst/>
              <a:latin typeface="Arial" charset="0"/>
              <a:ea typeface="Calibri" charset="0"/>
            </a:endParaRPr>
          </a:p>
          <a:p>
            <a:endParaRPr lang="en-US" sz="1200" dirty="0"/>
          </a:p>
        </p:txBody>
      </p:sp>
      <p:sp>
        <p:nvSpPr>
          <p:cNvPr id="4" name="Slide Number Placeholder 3"/>
          <p:cNvSpPr>
            <a:spLocks noGrp="1"/>
          </p:cNvSpPr>
          <p:nvPr>
            <p:ph type="sldNum" sz="quarter" idx="10"/>
          </p:nvPr>
        </p:nvSpPr>
        <p:spPr/>
        <p:txBody>
          <a:bodyPr/>
          <a:lstStyle/>
          <a:p>
            <a:fld id="{E69C9E89-E638-4545-BE25-424A50BB64F9}" type="slidenum">
              <a:rPr lang="en-GB" smtClean="0"/>
              <a:t>7</a:t>
            </a:fld>
            <a:endParaRPr lang="en-GB"/>
          </a:p>
        </p:txBody>
      </p:sp>
    </p:spTree>
    <p:extLst>
      <p:ext uri="{BB962C8B-B14F-4D97-AF65-F5344CB8AC3E}">
        <p14:creationId xmlns:p14="http://schemas.microsoft.com/office/powerpoint/2010/main" val="140554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69C9E89-E638-4545-BE25-424A50BB64F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53849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Storage link aggregation – Team multiple</a:t>
            </a:r>
            <a:r>
              <a:rPr lang="en-US" baseline="0" dirty="0"/>
              <a:t> network links to aggregate network bandwidth for </a:t>
            </a:r>
            <a:r>
              <a:rPr lang="en-US" baseline="0" dirty="0" err="1"/>
              <a:t>SvSAN</a:t>
            </a:r>
            <a:r>
              <a:rPr lang="en-US" baseline="0" dirty="0"/>
              <a:t> mirror traffic</a:t>
            </a:r>
            <a:endParaRPr lang="en-US" dirty="0"/>
          </a:p>
          <a:p>
            <a:r>
              <a:rPr lang="en-US" dirty="0" err="1"/>
              <a:t>vCenter</a:t>
            </a:r>
            <a:r>
              <a:rPr lang="en-US" dirty="0"/>
              <a:t> Dashboard – </a:t>
            </a:r>
            <a:r>
              <a:rPr lang="en-US" dirty="0" err="1"/>
              <a:t>centalized</a:t>
            </a:r>
            <a:r>
              <a:rPr lang="en-US" dirty="0"/>
              <a:t> monitoring</a:t>
            </a:r>
          </a:p>
          <a:p>
            <a:r>
              <a:rPr lang="en-US" dirty="0" err="1"/>
              <a:t>vCenter</a:t>
            </a:r>
            <a:r>
              <a:rPr lang="en-US" dirty="0"/>
              <a:t> event forwarding – centralized</a:t>
            </a:r>
            <a:r>
              <a:rPr lang="en-US" baseline="0" dirty="0"/>
              <a:t> monitoring</a:t>
            </a:r>
            <a:endParaRPr lang="en-US" dirty="0"/>
          </a:p>
          <a:p>
            <a:r>
              <a:rPr lang="en-US" dirty="0"/>
              <a:t>Microsoft System</a:t>
            </a:r>
            <a:r>
              <a:rPr lang="en-US" baseline="0" dirty="0"/>
              <a:t> Center Operation Manager Management Pack – Centralized monitoring</a:t>
            </a:r>
            <a:endParaRPr lang="en-US" dirty="0"/>
          </a:p>
          <a:p>
            <a:r>
              <a:rPr lang="en-US" dirty="0"/>
              <a:t>Cisco UCS</a:t>
            </a:r>
            <a:r>
              <a:rPr lang="en-US" baseline="0" dirty="0"/>
              <a:t> Director</a:t>
            </a:r>
            <a:r>
              <a:rPr lang="en-US" dirty="0"/>
              <a:t> integration – Centralized management</a:t>
            </a:r>
          </a:p>
          <a:p>
            <a:r>
              <a:rPr lang="en-US" dirty="0"/>
              <a:t>Heterogeneous  storage – the ability to use any storage type</a:t>
            </a:r>
          </a:p>
          <a:p>
            <a:r>
              <a:rPr lang="en-US" dirty="0"/>
              <a:t>Monitoring options – SNMP &amp; SMTP</a:t>
            </a:r>
            <a:r>
              <a:rPr lang="en-US" baseline="0" dirty="0"/>
              <a:t> (email) events – Centralized management</a:t>
            </a:r>
            <a:endParaRPr lang="en-GB" dirty="0"/>
          </a:p>
        </p:txBody>
      </p:sp>
      <p:sp>
        <p:nvSpPr>
          <p:cNvPr id="4" name="Slide Number Placeholder 3"/>
          <p:cNvSpPr>
            <a:spLocks noGrp="1"/>
          </p:cNvSpPr>
          <p:nvPr>
            <p:ph type="sldNum" sz="quarter" idx="10"/>
          </p:nvPr>
        </p:nvSpPr>
        <p:spPr/>
        <p:txBody>
          <a:bodyPr/>
          <a:lstStyle/>
          <a:p>
            <a:fld id="{E69C9E89-E638-4545-BE25-424A50BB64F9}" type="slidenum">
              <a:rPr lang="en-GB" smtClean="0"/>
              <a:t>10</a:t>
            </a:fld>
            <a:endParaRPr lang="en-GB"/>
          </a:p>
        </p:txBody>
      </p:sp>
    </p:spTree>
    <p:extLst>
      <p:ext uri="{BB962C8B-B14F-4D97-AF65-F5344CB8AC3E}">
        <p14:creationId xmlns:p14="http://schemas.microsoft.com/office/powerpoint/2010/main" val="188233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69C9E89-E638-4545-BE25-424A50BB64F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7630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69C9E89-E638-4545-BE25-424A50BB64F9}"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2546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EDF0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37555" y="313992"/>
            <a:ext cx="2882957" cy="588124"/>
          </a:xfrm>
          <a:prstGeom prst="rect">
            <a:avLst/>
          </a:prstGeom>
        </p:spPr>
      </p:pic>
      <p:pic>
        <p:nvPicPr>
          <p:cNvPr id="9" name="Picture 8"/>
          <p:cNvPicPr>
            <a:picLocks noChangeAspect="1"/>
          </p:cNvPicPr>
          <p:nvPr userDrawn="1"/>
        </p:nvPicPr>
        <p:blipFill>
          <a:blip r:embed="rId3"/>
          <a:stretch>
            <a:fillRect/>
          </a:stretch>
        </p:blipFill>
        <p:spPr>
          <a:xfrm>
            <a:off x="9349071" y="5305519"/>
            <a:ext cx="2392336" cy="1173600"/>
          </a:xfrm>
          <a:prstGeom prst="rect">
            <a:avLst/>
          </a:prstGeom>
        </p:spPr>
      </p:pic>
      <p:sp>
        <p:nvSpPr>
          <p:cNvPr id="15" name="Text Placeholder 14"/>
          <p:cNvSpPr>
            <a:spLocks noGrp="1"/>
          </p:cNvSpPr>
          <p:nvPr>
            <p:ph type="body" sz="quarter" idx="11"/>
          </p:nvPr>
        </p:nvSpPr>
        <p:spPr>
          <a:xfrm>
            <a:off x="337555" y="3824794"/>
            <a:ext cx="7046912" cy="452438"/>
          </a:xfrm>
        </p:spPr>
        <p:txBody>
          <a:bodyPr>
            <a:noAutofit/>
          </a:bodyPr>
          <a:lstStyle>
            <a:lvl1pPr marL="0" indent="0">
              <a:buNone/>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itle 15"/>
          <p:cNvSpPr>
            <a:spLocks noGrp="1"/>
          </p:cNvSpPr>
          <p:nvPr>
            <p:ph type="title"/>
          </p:nvPr>
        </p:nvSpPr>
        <p:spPr>
          <a:xfrm>
            <a:off x="337555" y="3324115"/>
            <a:ext cx="10515600" cy="462579"/>
          </a:xfrm>
        </p:spPr>
        <p:txBody>
          <a:bodyPr>
            <a:no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91332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Heading Slide">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342313" y="354367"/>
            <a:ext cx="10515600" cy="560033"/>
          </a:xfrm>
        </p:spPr>
        <p:txBody>
          <a:bodyPr>
            <a:noAutofit/>
          </a:bodyPr>
          <a:lstStyle>
            <a:lvl1pPr>
              <a:defRPr sz="3000">
                <a:solidFill>
                  <a:schemeClr val="tx1"/>
                </a:solidFill>
                <a:latin typeface="Arial" panose="020B0604020202020204" pitchFamily="34" charset="0"/>
                <a:cs typeface="Arial" panose="020B0604020202020204" pitchFamily="34" charset="0"/>
              </a:defRPr>
            </a:lvl1pPr>
          </a:lstStyle>
          <a:p>
            <a:r>
              <a:rPr lang="en-US" dirty="0"/>
              <a:t>Slide title</a:t>
            </a:r>
            <a:endParaRPr lang="en-GB" dirty="0"/>
          </a:p>
        </p:txBody>
      </p:sp>
      <p:cxnSp>
        <p:nvCxnSpPr>
          <p:cNvPr id="5" name="Straight Connector 4"/>
          <p:cNvCxnSpPr/>
          <p:nvPr userDrawn="1"/>
        </p:nvCxnSpPr>
        <p:spPr>
          <a:xfrm flipV="1">
            <a:off x="323326" y="1011219"/>
            <a:ext cx="11628420" cy="13251"/>
          </a:xfrm>
          <a:prstGeom prst="line">
            <a:avLst/>
          </a:prstGeom>
          <a:ln w="25400">
            <a:solidFill>
              <a:srgbClr val="FEDF00"/>
            </a:solidFill>
            <a:round/>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323326" y="1121289"/>
            <a:ext cx="7215992" cy="4646612"/>
          </a:xfrm>
        </p:spPr>
        <p:txBody>
          <a:bodyPr/>
          <a:lstStyle>
            <a:lvl1pPr marL="342900" indent="-342900">
              <a:lnSpc>
                <a:spcPct val="100000"/>
              </a:lnSpc>
              <a:spcBef>
                <a:spcPts val="0"/>
              </a:spcBef>
              <a:buClr>
                <a:srgbClr val="FEDF00"/>
              </a:buClr>
              <a:buFont typeface="Arial" panose="020B0604020202020204" pitchFamily="34" charset="0"/>
              <a:buChar char="•"/>
              <a:defRPr sz="2600">
                <a:latin typeface="Arial" panose="020B0604020202020204" pitchFamily="34" charset="0"/>
                <a:cs typeface="Arial" panose="020B0604020202020204" pitchFamily="34" charset="0"/>
              </a:defRPr>
            </a:lvl1pPr>
            <a:lvl2pPr marL="800100" indent="-342900">
              <a:lnSpc>
                <a:spcPct val="100000"/>
              </a:lnSpc>
              <a:spcBef>
                <a:spcPts val="0"/>
              </a:spcBef>
              <a:buClr>
                <a:srgbClr val="FEDF00"/>
              </a:buClr>
              <a:buFont typeface="Calibri" panose="020F0502020204030204" pitchFamily="34" charset="0"/>
              <a:buChar char="̶"/>
              <a:defRPr sz="2400">
                <a:latin typeface="Arial" panose="020B0604020202020204" pitchFamily="34" charset="0"/>
                <a:cs typeface="Arial" panose="020B0604020202020204" pitchFamily="34" charset="0"/>
              </a:defRPr>
            </a:lvl2pPr>
            <a:lvl3pPr marL="1143000" indent="-228600">
              <a:lnSpc>
                <a:spcPts val="2200"/>
              </a:lnSpc>
              <a:spcBef>
                <a:spcPts val="0"/>
              </a:spcBef>
              <a:buClr>
                <a:srgbClr val="FEDF00"/>
              </a:buClr>
              <a:buFont typeface="Calibri" panose="020F0502020204030204" pitchFamily="34" charset="0"/>
              <a:buChar char="̶"/>
              <a:defRPr sz="1600">
                <a:latin typeface="Arial" panose="020B0604020202020204" pitchFamily="34" charset="0"/>
                <a:cs typeface="Arial" panose="020B0604020202020204" pitchFamily="34" charset="0"/>
              </a:defRPr>
            </a:lvl3pPr>
            <a:lvl4pPr marL="1600200" indent="-228600">
              <a:buClr>
                <a:srgbClr val="FFFF00"/>
              </a:buClr>
              <a:buFont typeface="Calibri" panose="020F0502020204030204" pitchFamily="34" charset="0"/>
              <a:buChar char="̶"/>
              <a:defRPr/>
            </a:lvl4pPr>
            <a:lvl5pPr marL="2057400" indent="-228600">
              <a:buClr>
                <a:srgbClr val="FFFF00"/>
              </a:buClr>
              <a:buFont typeface="Calibri" panose="020F0502020204030204" pitchFamily="34" charset="0"/>
              <a:buChar char="̶"/>
              <a:defRPr/>
            </a:lvl5pPr>
          </a:lstStyle>
          <a:p>
            <a:pPr lvl="0"/>
            <a:r>
              <a:rPr lang="en-GB"/>
              <a:t>Click to edit Master text styles</a:t>
            </a:r>
          </a:p>
          <a:p>
            <a:pPr lvl="1"/>
            <a:r>
              <a:rPr lang="en-GB"/>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6222" y="6366826"/>
            <a:ext cx="535524" cy="264055"/>
          </a:xfrm>
          <a:prstGeom prst="rect">
            <a:avLst/>
          </a:prstGeom>
        </p:spPr>
      </p:pic>
      <p:sp>
        <p:nvSpPr>
          <p:cNvPr id="12" name="Footer Placeholder 11"/>
          <p:cNvSpPr>
            <a:spLocks noGrp="1"/>
          </p:cNvSpPr>
          <p:nvPr>
            <p:ph type="ftr" sz="quarter" idx="12"/>
          </p:nvPr>
        </p:nvSpPr>
        <p:spPr>
          <a:xfrm>
            <a:off x="775778" y="6274814"/>
            <a:ext cx="4114800" cy="357922"/>
          </a:xfrm>
        </p:spPr>
        <p:txBody>
          <a:bodyPr/>
          <a:lstStyle>
            <a:lvl1pPr algn="l">
              <a:defRPr sz="1000">
                <a:solidFill>
                  <a:schemeClr val="tx1"/>
                </a:solidFill>
                <a:latin typeface="Arial" panose="020B0604020202020204" pitchFamily="34" charset="0"/>
                <a:cs typeface="Arial" panose="020B0604020202020204" pitchFamily="34" charset="0"/>
              </a:defRPr>
            </a:lvl1pPr>
          </a:lstStyle>
          <a:p>
            <a:r>
              <a:rPr lang="en-GB" dirty="0">
                <a:solidFill>
                  <a:prstClr val="black"/>
                </a:solidFill>
              </a:rPr>
              <a:t>Presentation Name</a:t>
            </a:r>
          </a:p>
        </p:txBody>
      </p:sp>
      <p:sp>
        <p:nvSpPr>
          <p:cNvPr id="13" name="Slide Number Placeholder 12"/>
          <p:cNvSpPr>
            <a:spLocks noGrp="1"/>
          </p:cNvSpPr>
          <p:nvPr>
            <p:ph type="sldNum" sz="quarter" idx="13"/>
          </p:nvPr>
        </p:nvSpPr>
        <p:spPr>
          <a:xfrm>
            <a:off x="342313" y="6267610"/>
            <a:ext cx="433465" cy="365125"/>
          </a:xfrm>
        </p:spPr>
        <p:txBody>
          <a:bodyPr/>
          <a:lstStyle>
            <a:lvl1pPr algn="l">
              <a:defRPr sz="1000">
                <a:solidFill>
                  <a:schemeClr val="tx1"/>
                </a:solidFill>
                <a:latin typeface="Arial" panose="020B0604020202020204" pitchFamily="34" charset="0"/>
                <a:cs typeface="Arial" panose="020B0604020202020204" pitchFamily="34" charset="0"/>
              </a:defRPr>
            </a:lvl1pPr>
          </a:lstStyle>
          <a:p>
            <a:fld id="{01035B2E-28CB-4D55-B0C2-A613D37585B5}" type="slidenum">
              <a:rPr lang="en-GB" smtClean="0">
                <a:solidFill>
                  <a:prstClr val="black"/>
                </a:solidFill>
              </a:rPr>
              <a:pPr/>
              <a:t>‹Nr.›</a:t>
            </a:fld>
            <a:endParaRPr lang="en-GB" dirty="0">
              <a:solidFill>
                <a:prstClr val="black"/>
              </a:solidFill>
            </a:endParaRPr>
          </a:p>
        </p:txBody>
      </p:sp>
    </p:spTree>
    <p:extLst>
      <p:ext uri="{BB962C8B-B14F-4D97-AF65-F5344CB8AC3E}">
        <p14:creationId xmlns:p14="http://schemas.microsoft.com/office/powerpoint/2010/main" val="15824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EDF00"/>
        </a:solidFill>
        <a:effectLst/>
      </p:bgPr>
    </p:bg>
    <p:spTree>
      <p:nvGrpSpPr>
        <p:cNvPr id="1" name=""/>
        <p:cNvGrpSpPr/>
        <p:nvPr/>
      </p:nvGrpSpPr>
      <p:grpSpPr>
        <a:xfrm>
          <a:off x="0" y="0"/>
          <a:ext cx="0" cy="0"/>
          <a:chOff x="0" y="0"/>
          <a:chExt cx="0" cy="0"/>
        </a:xfrm>
      </p:grpSpPr>
      <p:sp>
        <p:nvSpPr>
          <p:cNvPr id="2" name="TextBox 1"/>
          <p:cNvSpPr txBox="1"/>
          <p:nvPr userDrawn="1"/>
        </p:nvSpPr>
        <p:spPr>
          <a:xfrm>
            <a:off x="342313" y="3435415"/>
            <a:ext cx="4442908" cy="3046988"/>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StorMagic</a:t>
            </a:r>
          </a:p>
          <a:p>
            <a:r>
              <a:rPr lang="en-US" sz="1600" dirty="0">
                <a:solidFill>
                  <a:prstClr val="black"/>
                </a:solidFill>
                <a:latin typeface="Arial" panose="020B0604020202020204" pitchFamily="34" charset="0"/>
                <a:cs typeface="Arial" panose="020B0604020202020204" pitchFamily="34" charset="0"/>
              </a:rPr>
              <a:t>Unit 4</a:t>
            </a:r>
          </a:p>
          <a:p>
            <a:r>
              <a:rPr lang="en-US" sz="1600" dirty="0" err="1">
                <a:solidFill>
                  <a:prstClr val="black"/>
                </a:solidFill>
                <a:latin typeface="Arial" panose="020B0604020202020204" pitchFamily="34" charset="0"/>
                <a:cs typeface="Arial" panose="020B0604020202020204" pitchFamily="34" charset="0"/>
              </a:rPr>
              <a:t>Eastgate</a:t>
            </a:r>
            <a:r>
              <a:rPr lang="en-US" sz="1600" dirty="0">
                <a:solidFill>
                  <a:prstClr val="black"/>
                </a:solidFill>
                <a:latin typeface="Arial" panose="020B0604020202020204" pitchFamily="34" charset="0"/>
                <a:cs typeface="Arial" panose="020B0604020202020204" pitchFamily="34" charset="0"/>
              </a:rPr>
              <a:t> Office Centre</a:t>
            </a:r>
          </a:p>
          <a:p>
            <a:r>
              <a:rPr lang="en-US" sz="1600" dirty="0" err="1">
                <a:solidFill>
                  <a:prstClr val="black"/>
                </a:solidFill>
                <a:latin typeface="Arial" panose="020B0604020202020204" pitchFamily="34" charset="0"/>
                <a:cs typeface="Arial" panose="020B0604020202020204" pitchFamily="34" charset="0"/>
              </a:rPr>
              <a:t>Eastgate</a:t>
            </a:r>
            <a:r>
              <a:rPr lang="en-US" sz="1600" dirty="0">
                <a:solidFill>
                  <a:prstClr val="black"/>
                </a:solidFill>
                <a:latin typeface="Arial" panose="020B0604020202020204" pitchFamily="34" charset="0"/>
                <a:cs typeface="Arial" panose="020B0604020202020204" pitchFamily="34" charset="0"/>
              </a:rPr>
              <a:t> Road</a:t>
            </a:r>
          </a:p>
          <a:p>
            <a:r>
              <a:rPr lang="en-US" sz="1600" dirty="0">
                <a:solidFill>
                  <a:prstClr val="black"/>
                </a:solidFill>
                <a:latin typeface="Arial" panose="020B0604020202020204" pitchFamily="34" charset="0"/>
                <a:cs typeface="Arial" panose="020B0604020202020204" pitchFamily="34" charset="0"/>
              </a:rPr>
              <a:t>Bristol</a:t>
            </a:r>
          </a:p>
          <a:p>
            <a:r>
              <a:rPr lang="en-US" sz="1600" dirty="0">
                <a:solidFill>
                  <a:prstClr val="black"/>
                </a:solidFill>
                <a:latin typeface="Arial" panose="020B0604020202020204" pitchFamily="34" charset="0"/>
                <a:cs typeface="Arial" panose="020B0604020202020204" pitchFamily="34" charset="0"/>
              </a:rPr>
              <a:t>BS5 6XX</a:t>
            </a:r>
          </a:p>
          <a:p>
            <a:r>
              <a:rPr lang="en-US" sz="1600" dirty="0">
                <a:solidFill>
                  <a:prstClr val="black"/>
                </a:solidFill>
                <a:latin typeface="Arial" panose="020B0604020202020204" pitchFamily="34" charset="0"/>
                <a:cs typeface="Arial" panose="020B0604020202020204" pitchFamily="34" charset="0"/>
              </a:rPr>
              <a:t>United Kingdom</a:t>
            </a:r>
          </a:p>
          <a:p>
            <a:endParaRPr lang="en-US" sz="1600" dirty="0">
              <a:solidFill>
                <a:prstClr val="black"/>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+44 (0) 117 952 7390</a:t>
            </a:r>
          </a:p>
          <a:p>
            <a:r>
              <a:rPr lang="en-US" sz="1600" dirty="0">
                <a:solidFill>
                  <a:prstClr val="black"/>
                </a:solidFill>
                <a:latin typeface="Arial" panose="020B0604020202020204" pitchFamily="34" charset="0"/>
                <a:cs typeface="Arial" panose="020B0604020202020204" pitchFamily="34" charset="0"/>
              </a:rPr>
              <a:t>info@stormagic.com</a:t>
            </a:r>
          </a:p>
          <a:p>
            <a:endParaRPr lang="en-US" sz="1600" dirty="0">
              <a:solidFill>
                <a:prstClr val="black"/>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stormagic.com</a:t>
            </a:r>
          </a:p>
        </p:txBody>
      </p:sp>
      <p:sp>
        <p:nvSpPr>
          <p:cNvPr id="3" name="TextBox 2"/>
          <p:cNvSpPr txBox="1"/>
          <p:nvPr userDrawn="1"/>
        </p:nvSpPr>
        <p:spPr>
          <a:xfrm>
            <a:off x="342313" y="354367"/>
            <a:ext cx="10515600" cy="707886"/>
          </a:xfrm>
          <a:prstGeom prst="rect">
            <a:avLst/>
          </a:prstGeom>
          <a:noFill/>
        </p:spPr>
        <p:txBody>
          <a:bodyPr wrap="square" rtlCol="0">
            <a:spAutoFit/>
          </a:bodyPr>
          <a:lstStyle/>
          <a:p>
            <a:r>
              <a:rPr lang="en-US" sz="4000" dirty="0">
                <a:solidFill>
                  <a:prstClr val="black"/>
                </a:solidFill>
                <a:latin typeface="Arial" panose="020B0604020202020204" pitchFamily="34" charset="0"/>
                <a:cs typeface="Arial" panose="020B0604020202020204" pitchFamily="34" charset="0"/>
              </a:rPr>
              <a:t>Thank You</a:t>
            </a:r>
            <a:endParaRPr lang="en-GB" sz="40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3003" y="5302790"/>
            <a:ext cx="2392339" cy="1179613"/>
          </a:xfrm>
          <a:prstGeom prst="rect">
            <a:avLst/>
          </a:prstGeom>
        </p:spPr>
      </p:pic>
    </p:spTree>
    <p:extLst>
      <p:ext uri="{BB962C8B-B14F-4D97-AF65-F5344CB8AC3E}">
        <p14:creationId xmlns:p14="http://schemas.microsoft.com/office/powerpoint/2010/main" val="45792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342313" y="354367"/>
            <a:ext cx="10515600" cy="560033"/>
          </a:xfrm>
          <a:prstGeom prst="rect">
            <a:avLst/>
          </a:prstGeom>
        </p:spPr>
        <p:txBody>
          <a:bodyPr>
            <a:normAutofit/>
          </a:bodyPr>
          <a:lstStyle>
            <a:lvl1pPr>
              <a:defRPr sz="2700">
                <a:solidFill>
                  <a:schemeClr val="tx1"/>
                </a:solidFill>
                <a:latin typeface="Arial" panose="020B0604020202020204" pitchFamily="34" charset="0"/>
                <a:cs typeface="Arial" panose="020B0604020202020204" pitchFamily="34" charset="0"/>
              </a:defRPr>
            </a:lvl1pPr>
          </a:lstStyle>
          <a:p>
            <a:r>
              <a:rPr lang="en-US" dirty="0"/>
              <a:t>Slide Title</a:t>
            </a:r>
            <a:endParaRPr lang="en-GB" dirty="0"/>
          </a:p>
        </p:txBody>
      </p:sp>
      <p:cxnSp>
        <p:nvCxnSpPr>
          <p:cNvPr id="5" name="Straight Connector 4"/>
          <p:cNvCxnSpPr/>
          <p:nvPr userDrawn="1"/>
        </p:nvCxnSpPr>
        <p:spPr>
          <a:xfrm flipV="1">
            <a:off x="323326" y="1011219"/>
            <a:ext cx="11628420" cy="13251"/>
          </a:xfrm>
          <a:prstGeom prst="line">
            <a:avLst/>
          </a:prstGeom>
          <a:ln w="25400">
            <a:solidFill>
              <a:srgbClr val="FEDF00"/>
            </a:solidFill>
            <a:round/>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323326" y="1121289"/>
            <a:ext cx="10534650" cy="4646612"/>
          </a:xfrm>
          <a:prstGeom prst="rect">
            <a:avLst/>
          </a:prstGeom>
        </p:spPr>
        <p:txBody>
          <a:bodyPr/>
          <a:lstStyle>
            <a:lvl1pPr marL="342900" indent="-342900">
              <a:lnSpc>
                <a:spcPts val="2200"/>
              </a:lnSpc>
              <a:spcBef>
                <a:spcPts val="0"/>
              </a:spcBef>
              <a:buClr>
                <a:srgbClr val="FEDF00"/>
              </a:buClr>
              <a:buFont typeface="Arial" panose="020B0604020202020204" pitchFamily="34" charset="0"/>
              <a:buChar char="•"/>
              <a:defRPr sz="2000">
                <a:latin typeface="Arial" panose="020B0604020202020204" pitchFamily="34" charset="0"/>
                <a:cs typeface="Arial" panose="020B0604020202020204" pitchFamily="34" charset="0"/>
              </a:defRPr>
            </a:lvl1pPr>
            <a:lvl2pPr marL="800100" indent="-342900">
              <a:lnSpc>
                <a:spcPts val="2200"/>
              </a:lnSpc>
              <a:spcBef>
                <a:spcPts val="0"/>
              </a:spcBef>
              <a:buClr>
                <a:srgbClr val="FEDF00"/>
              </a:buClr>
              <a:buFont typeface="Calibri" panose="020F0502020204030204" pitchFamily="34" charset="0"/>
              <a:buChar char="̶"/>
              <a:defRPr sz="1800"/>
            </a:lvl2pPr>
            <a:lvl3pPr marL="1143000" indent="-228600">
              <a:lnSpc>
                <a:spcPts val="2200"/>
              </a:lnSpc>
              <a:spcBef>
                <a:spcPts val="0"/>
              </a:spcBef>
              <a:buClr>
                <a:srgbClr val="FFFF00"/>
              </a:buClr>
              <a:buFont typeface="Calibri" panose="020F0502020204030204" pitchFamily="34" charset="0"/>
              <a:buChar char="̶"/>
              <a:defRPr sz="1600"/>
            </a:lvl3pPr>
            <a:lvl4pPr marL="1600200" indent="-228600">
              <a:buClr>
                <a:srgbClr val="FFFF00"/>
              </a:buClr>
              <a:buFont typeface="Calibri" panose="020F0502020204030204" pitchFamily="34" charset="0"/>
              <a:buChar char="̶"/>
              <a:defRPr/>
            </a:lvl4pPr>
            <a:lvl5pPr marL="2057400" indent="-228600">
              <a:buClr>
                <a:srgbClr val="FFFF00"/>
              </a:buClr>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6222" y="6366826"/>
            <a:ext cx="535524" cy="264055"/>
          </a:xfrm>
          <a:prstGeom prst="rect">
            <a:avLst/>
          </a:prstGeom>
        </p:spPr>
      </p:pic>
      <p:sp>
        <p:nvSpPr>
          <p:cNvPr id="7" name="Date Placeholder 3"/>
          <p:cNvSpPr>
            <a:spLocks noGrp="1"/>
          </p:cNvSpPr>
          <p:nvPr>
            <p:ph type="dt" sz="half" idx="2"/>
          </p:nvPr>
        </p:nvSpPr>
        <p:spPr>
          <a:xfrm>
            <a:off x="813396" y="63315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868E6-80EC-6549-A410-329B054E7644}" type="datetime1">
              <a:rPr lang="en-GB" smtClean="0"/>
              <a:t>14/12/2016</a:t>
            </a:fld>
            <a:endParaRPr lang="en-GB"/>
          </a:p>
        </p:txBody>
      </p:sp>
      <p:sp>
        <p:nvSpPr>
          <p:cNvPr id="10" name="Slide Number Placeholder 5"/>
          <p:cNvSpPr txBox="1">
            <a:spLocks/>
          </p:cNvSpPr>
          <p:nvPr userDrawn="1"/>
        </p:nvSpPr>
        <p:spPr>
          <a:xfrm>
            <a:off x="8541495" y="63315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035B2E-28CB-4D55-B0C2-A613D37585B5}" type="slidenum">
              <a:rPr lang="en-GB" smtClean="0"/>
              <a:pPr/>
              <a:t>‹Nr.›</a:t>
            </a:fld>
            <a:endParaRPr lang="en-GB"/>
          </a:p>
        </p:txBody>
      </p:sp>
    </p:spTree>
    <p:extLst>
      <p:ext uri="{BB962C8B-B14F-4D97-AF65-F5344CB8AC3E}">
        <p14:creationId xmlns:p14="http://schemas.microsoft.com/office/powerpoint/2010/main" val="362685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rgbClr val="33333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2313" y="354367"/>
            <a:ext cx="10515600" cy="560033"/>
          </a:xfrm>
        </p:spPr>
        <p:txBody>
          <a:bodyPr>
            <a:noAutofit/>
          </a:bodyPr>
          <a:lstStyle>
            <a:lvl1pPr>
              <a:defRPr sz="3000">
                <a:solidFill>
                  <a:srgbClr val="FEDF0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Text Placeholder 6"/>
          <p:cNvSpPr>
            <a:spLocks noGrp="1"/>
          </p:cNvSpPr>
          <p:nvPr>
            <p:ph type="body" sz="quarter" idx="10"/>
          </p:nvPr>
        </p:nvSpPr>
        <p:spPr>
          <a:xfrm>
            <a:off x="342313" y="951976"/>
            <a:ext cx="8765828" cy="4313238"/>
          </a:xfrm>
        </p:spPr>
        <p:txBody>
          <a:bodyPr>
            <a:normAutofit/>
          </a:bodyPr>
          <a:lstStyle>
            <a:lvl1pPr marL="0" indent="0">
              <a:lnSpc>
                <a:spcPct val="100000"/>
              </a:lnSpc>
              <a:spcBef>
                <a:spcPts val="0"/>
              </a:spcBef>
              <a:buNone/>
              <a:defRPr sz="2800">
                <a:solidFill>
                  <a:schemeClr val="bg1"/>
                </a:solidFill>
                <a:latin typeface="Arial" panose="020B0604020202020204" pitchFamily="34" charset="0"/>
                <a:cs typeface="Arial" panose="020B0604020202020204" pitchFamily="34" charset="0"/>
              </a:defRPr>
            </a:lvl1pPr>
            <a:lvl2pPr>
              <a:lnSpc>
                <a:spcPct val="100000"/>
              </a:lnSpc>
              <a:buClr>
                <a:schemeClr val="bg1"/>
              </a:buClr>
              <a:defRPr sz="2600">
                <a:solidFill>
                  <a:schemeClr val="bg1"/>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3003" y="5302790"/>
            <a:ext cx="2392339" cy="1179614"/>
          </a:xfrm>
          <a:prstGeom prst="rect">
            <a:avLst/>
          </a:prstGeom>
        </p:spPr>
      </p:pic>
    </p:spTree>
    <p:extLst>
      <p:ext uri="{BB962C8B-B14F-4D97-AF65-F5344CB8AC3E}">
        <p14:creationId xmlns:p14="http://schemas.microsoft.com/office/powerpoint/2010/main" val="52775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Heading Slide">
    <p:bg>
      <p:bgPr>
        <a:solidFill>
          <a:srgbClr val="FEDF00"/>
        </a:solidFill>
        <a:effectLst/>
      </p:bgPr>
    </p:bg>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342313" y="354367"/>
            <a:ext cx="10515600" cy="560033"/>
          </a:xfrm>
        </p:spPr>
        <p:txBody>
          <a:bodyPr>
            <a:noAutofit/>
          </a:bodyPr>
          <a:lstStyle>
            <a:lvl1pPr>
              <a:defRPr sz="3000">
                <a:solidFill>
                  <a:schemeClr val="tx1"/>
                </a:solidFill>
                <a:latin typeface="Arial" panose="020B0604020202020204" pitchFamily="34" charset="0"/>
                <a:cs typeface="Arial" panose="020B0604020202020204" pitchFamily="34" charset="0"/>
              </a:defRPr>
            </a:lvl1pPr>
          </a:lstStyle>
          <a:p>
            <a:r>
              <a:rPr lang="en-US" dirty="0"/>
              <a:t>Chapter heading</a:t>
            </a:r>
            <a:endParaRPr lang="en-GB" dirty="0"/>
          </a:p>
        </p:txBody>
      </p:sp>
      <p:sp>
        <p:nvSpPr>
          <p:cNvPr id="7" name="Text Placeholder 6"/>
          <p:cNvSpPr>
            <a:spLocks noGrp="1"/>
          </p:cNvSpPr>
          <p:nvPr>
            <p:ph type="body" sz="quarter" idx="10" hasCustomPrompt="1"/>
          </p:nvPr>
        </p:nvSpPr>
        <p:spPr>
          <a:xfrm>
            <a:off x="342313" y="5215297"/>
            <a:ext cx="1570000" cy="1354044"/>
          </a:xfrm>
        </p:spPr>
        <p:txBody>
          <a:bodyPr>
            <a:noAutofit/>
          </a:bodyPr>
          <a:lstStyle>
            <a:lvl1pPr marL="0" indent="0">
              <a:buNone/>
              <a:defRPr sz="9700">
                <a:latin typeface="Arial" panose="020B0604020202020204" pitchFamily="34" charset="0"/>
                <a:cs typeface="Arial" panose="020B0604020202020204" pitchFamily="34" charset="0"/>
              </a:defRPr>
            </a:lvl1pPr>
          </a:lstStyle>
          <a:p>
            <a:pPr lvl="0"/>
            <a:r>
              <a:rPr lang="en-US" dirty="0"/>
              <a:t>01</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3003" y="5302790"/>
            <a:ext cx="2392339" cy="1179613"/>
          </a:xfrm>
          <a:prstGeom prst="rect">
            <a:avLst/>
          </a:prstGeom>
        </p:spPr>
      </p:pic>
    </p:spTree>
    <p:extLst>
      <p:ext uri="{BB962C8B-B14F-4D97-AF65-F5344CB8AC3E}">
        <p14:creationId xmlns:p14="http://schemas.microsoft.com/office/powerpoint/2010/main" val="16020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Heading Slide">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342313" y="354367"/>
            <a:ext cx="10515600" cy="560033"/>
          </a:xfrm>
        </p:spPr>
        <p:txBody>
          <a:bodyPr>
            <a:noAutofit/>
          </a:bodyPr>
          <a:lstStyle>
            <a:lvl1pPr>
              <a:defRPr sz="3000">
                <a:solidFill>
                  <a:schemeClr val="tx1"/>
                </a:solidFill>
                <a:latin typeface="Arial" panose="020B0604020202020204" pitchFamily="34" charset="0"/>
                <a:cs typeface="Arial" panose="020B0604020202020204" pitchFamily="34" charset="0"/>
              </a:defRPr>
            </a:lvl1pPr>
          </a:lstStyle>
          <a:p>
            <a:r>
              <a:rPr lang="en-US" dirty="0"/>
              <a:t>Slide title</a:t>
            </a:r>
            <a:endParaRPr lang="en-GB" dirty="0"/>
          </a:p>
        </p:txBody>
      </p:sp>
      <p:cxnSp>
        <p:nvCxnSpPr>
          <p:cNvPr id="5" name="Straight Connector 4"/>
          <p:cNvCxnSpPr/>
          <p:nvPr userDrawn="1"/>
        </p:nvCxnSpPr>
        <p:spPr>
          <a:xfrm flipV="1">
            <a:off x="323326" y="1011219"/>
            <a:ext cx="11628420" cy="13251"/>
          </a:xfrm>
          <a:prstGeom prst="line">
            <a:avLst/>
          </a:prstGeom>
          <a:ln w="25400">
            <a:solidFill>
              <a:srgbClr val="FEDF00"/>
            </a:solidFill>
            <a:round/>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323326" y="1121289"/>
            <a:ext cx="7215992" cy="4646612"/>
          </a:xfrm>
        </p:spPr>
        <p:txBody>
          <a:bodyPr/>
          <a:lstStyle>
            <a:lvl1pPr marL="342900" indent="-342900">
              <a:lnSpc>
                <a:spcPct val="100000"/>
              </a:lnSpc>
              <a:spcBef>
                <a:spcPts val="0"/>
              </a:spcBef>
              <a:buClr>
                <a:srgbClr val="FEDF00"/>
              </a:buClr>
              <a:buFont typeface="Arial" panose="020B0604020202020204" pitchFamily="34" charset="0"/>
              <a:buChar char="•"/>
              <a:defRPr sz="2600">
                <a:latin typeface="Arial" panose="020B0604020202020204" pitchFamily="34" charset="0"/>
                <a:cs typeface="Arial" panose="020B0604020202020204" pitchFamily="34" charset="0"/>
              </a:defRPr>
            </a:lvl1pPr>
            <a:lvl2pPr marL="800100" indent="-342900">
              <a:lnSpc>
                <a:spcPct val="100000"/>
              </a:lnSpc>
              <a:spcBef>
                <a:spcPts val="0"/>
              </a:spcBef>
              <a:buClr>
                <a:srgbClr val="FEDF00"/>
              </a:buClr>
              <a:buFont typeface="Calibri" panose="020F0502020204030204" pitchFamily="34" charset="0"/>
              <a:buChar char="̶"/>
              <a:defRPr sz="2400">
                <a:latin typeface="Arial" panose="020B0604020202020204" pitchFamily="34" charset="0"/>
                <a:cs typeface="Arial" panose="020B0604020202020204" pitchFamily="34" charset="0"/>
              </a:defRPr>
            </a:lvl2pPr>
            <a:lvl3pPr marL="1143000" indent="-228600">
              <a:lnSpc>
                <a:spcPts val="2200"/>
              </a:lnSpc>
              <a:spcBef>
                <a:spcPts val="0"/>
              </a:spcBef>
              <a:buClr>
                <a:srgbClr val="FEDF00"/>
              </a:buClr>
              <a:buFont typeface="Calibri" panose="020F0502020204030204" pitchFamily="34" charset="0"/>
              <a:buChar char="̶"/>
              <a:defRPr sz="1600">
                <a:latin typeface="Arial" panose="020B0604020202020204" pitchFamily="34" charset="0"/>
                <a:cs typeface="Arial" panose="020B0604020202020204" pitchFamily="34" charset="0"/>
              </a:defRPr>
            </a:lvl3pPr>
            <a:lvl4pPr marL="1600200" indent="-228600">
              <a:buClr>
                <a:srgbClr val="FFFF00"/>
              </a:buClr>
              <a:buFont typeface="Calibri" panose="020F0502020204030204" pitchFamily="34" charset="0"/>
              <a:buChar char="̶"/>
              <a:defRPr/>
            </a:lvl4pPr>
            <a:lvl5pPr marL="2057400" indent="-228600">
              <a:buClr>
                <a:srgbClr val="FFFF00"/>
              </a:buClr>
              <a:buFont typeface="Calibri" panose="020F0502020204030204" pitchFamily="34" charset="0"/>
              <a:buChar char="̶"/>
              <a:defRPr/>
            </a:lvl5pPr>
          </a:lstStyle>
          <a:p>
            <a:pPr lvl="0"/>
            <a:r>
              <a:rPr lang="en-US"/>
              <a:t>Click to edit Master text styles</a:t>
            </a:r>
          </a:p>
          <a:p>
            <a:pPr lvl="1"/>
            <a:r>
              <a:rPr lang="en-US"/>
              <a:t>Second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6222" y="6366826"/>
            <a:ext cx="535524" cy="264055"/>
          </a:xfrm>
          <a:prstGeom prst="rect">
            <a:avLst/>
          </a:prstGeom>
        </p:spPr>
      </p:pic>
      <p:sp>
        <p:nvSpPr>
          <p:cNvPr id="12" name="Footer Placeholder 11"/>
          <p:cNvSpPr>
            <a:spLocks noGrp="1"/>
          </p:cNvSpPr>
          <p:nvPr>
            <p:ph type="ftr" sz="quarter" idx="12"/>
          </p:nvPr>
        </p:nvSpPr>
        <p:spPr>
          <a:xfrm>
            <a:off x="775778" y="6274814"/>
            <a:ext cx="4114800" cy="357922"/>
          </a:xfrm>
        </p:spPr>
        <p:txBody>
          <a:bodyPr/>
          <a:lstStyle>
            <a:lvl1pPr algn="l">
              <a:defRPr sz="1000">
                <a:solidFill>
                  <a:schemeClr val="tx1"/>
                </a:solidFill>
                <a:latin typeface="Arial" panose="020B0604020202020204" pitchFamily="34" charset="0"/>
                <a:cs typeface="Arial" panose="020B0604020202020204" pitchFamily="34" charset="0"/>
              </a:defRPr>
            </a:lvl1pPr>
          </a:lstStyle>
          <a:p>
            <a:r>
              <a:rPr lang="en-GB" dirty="0"/>
              <a:t>Presentation Name</a:t>
            </a:r>
          </a:p>
        </p:txBody>
      </p:sp>
      <p:sp>
        <p:nvSpPr>
          <p:cNvPr id="13" name="Slide Number Placeholder 12"/>
          <p:cNvSpPr>
            <a:spLocks noGrp="1"/>
          </p:cNvSpPr>
          <p:nvPr>
            <p:ph type="sldNum" sz="quarter" idx="13"/>
          </p:nvPr>
        </p:nvSpPr>
        <p:spPr>
          <a:xfrm>
            <a:off x="342313" y="6267610"/>
            <a:ext cx="433465" cy="365125"/>
          </a:xfrm>
        </p:spPr>
        <p:txBody>
          <a:bodyPr/>
          <a:lstStyle>
            <a:lvl1pPr algn="l">
              <a:defRPr sz="1000">
                <a:solidFill>
                  <a:schemeClr val="tx1"/>
                </a:solidFill>
                <a:latin typeface="Arial" panose="020B0604020202020204" pitchFamily="34" charset="0"/>
                <a:cs typeface="Arial" panose="020B0604020202020204" pitchFamily="34" charset="0"/>
              </a:defRPr>
            </a:lvl1pPr>
          </a:lstStyle>
          <a:p>
            <a:fld id="{01035B2E-28CB-4D55-B0C2-A613D37585B5}" type="slidenum">
              <a:rPr lang="en-GB" smtClean="0"/>
              <a:pPr/>
              <a:t>‹Nr.›</a:t>
            </a:fld>
            <a:endParaRPr lang="en-GB" dirty="0"/>
          </a:p>
        </p:txBody>
      </p:sp>
    </p:spTree>
    <p:extLst>
      <p:ext uri="{BB962C8B-B14F-4D97-AF65-F5344CB8AC3E}">
        <p14:creationId xmlns:p14="http://schemas.microsoft.com/office/powerpoint/2010/main" val="100723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EDF00"/>
        </a:solidFill>
        <a:effectLst/>
      </p:bgPr>
    </p:bg>
    <p:spTree>
      <p:nvGrpSpPr>
        <p:cNvPr id="1" name=""/>
        <p:cNvGrpSpPr/>
        <p:nvPr/>
      </p:nvGrpSpPr>
      <p:grpSpPr>
        <a:xfrm>
          <a:off x="0" y="0"/>
          <a:ext cx="0" cy="0"/>
          <a:chOff x="0" y="0"/>
          <a:chExt cx="0" cy="0"/>
        </a:xfrm>
      </p:grpSpPr>
      <p:sp>
        <p:nvSpPr>
          <p:cNvPr id="2" name="TextBox 1"/>
          <p:cNvSpPr txBox="1"/>
          <p:nvPr userDrawn="1"/>
        </p:nvSpPr>
        <p:spPr>
          <a:xfrm>
            <a:off x="342313" y="3435415"/>
            <a:ext cx="4442908" cy="3046988"/>
          </a:xfrm>
          <a:prstGeom prst="rect">
            <a:avLst/>
          </a:prstGeom>
          <a:noFill/>
        </p:spPr>
        <p:txBody>
          <a:bodyPr wrap="square" rtlCol="0">
            <a:spAutoFit/>
          </a:bodyPr>
          <a:lstStyle/>
          <a:p>
            <a:pPr lvl="0"/>
            <a:r>
              <a:rPr lang="en-US" sz="1600" b="1" dirty="0">
                <a:latin typeface="Arial" panose="020B0604020202020204" pitchFamily="34" charset="0"/>
                <a:cs typeface="Arial" panose="020B0604020202020204" pitchFamily="34" charset="0"/>
              </a:rPr>
              <a:t>StorMagic</a:t>
            </a:r>
          </a:p>
          <a:p>
            <a:pPr lvl="0"/>
            <a:r>
              <a:rPr lang="en-US" sz="1600" b="0" dirty="0">
                <a:latin typeface="Arial" panose="020B0604020202020204" pitchFamily="34" charset="0"/>
                <a:cs typeface="Arial" panose="020B0604020202020204" pitchFamily="34" charset="0"/>
              </a:rPr>
              <a:t>Unit 4</a:t>
            </a:r>
          </a:p>
          <a:p>
            <a:pPr lvl="0"/>
            <a:r>
              <a:rPr lang="en-US" sz="1600" b="0" dirty="0" err="1">
                <a:latin typeface="Arial" panose="020B0604020202020204" pitchFamily="34" charset="0"/>
                <a:cs typeface="Arial" panose="020B0604020202020204" pitchFamily="34" charset="0"/>
              </a:rPr>
              <a:t>Eastgate</a:t>
            </a:r>
            <a:r>
              <a:rPr lang="en-US" sz="1600" b="0" dirty="0">
                <a:latin typeface="Arial" panose="020B0604020202020204" pitchFamily="34" charset="0"/>
                <a:cs typeface="Arial" panose="020B0604020202020204" pitchFamily="34" charset="0"/>
              </a:rPr>
              <a:t> Office Centre</a:t>
            </a:r>
          </a:p>
          <a:p>
            <a:pPr lvl="0"/>
            <a:r>
              <a:rPr lang="en-US" sz="1600" b="0" dirty="0" err="1">
                <a:latin typeface="Arial" panose="020B0604020202020204" pitchFamily="34" charset="0"/>
                <a:cs typeface="Arial" panose="020B0604020202020204" pitchFamily="34" charset="0"/>
              </a:rPr>
              <a:t>Eastgate</a:t>
            </a:r>
            <a:r>
              <a:rPr lang="en-US" sz="1600" b="0" dirty="0">
                <a:latin typeface="Arial" panose="020B0604020202020204" pitchFamily="34" charset="0"/>
                <a:cs typeface="Arial" panose="020B0604020202020204" pitchFamily="34" charset="0"/>
              </a:rPr>
              <a:t> Road</a:t>
            </a:r>
          </a:p>
          <a:p>
            <a:pPr lvl="0"/>
            <a:r>
              <a:rPr lang="en-US" sz="1600" b="0" dirty="0">
                <a:latin typeface="Arial" panose="020B0604020202020204" pitchFamily="34" charset="0"/>
                <a:cs typeface="Arial" panose="020B0604020202020204" pitchFamily="34" charset="0"/>
              </a:rPr>
              <a:t>Bristol</a:t>
            </a:r>
          </a:p>
          <a:p>
            <a:pPr lvl="0"/>
            <a:r>
              <a:rPr lang="en-US" sz="1600" b="0" dirty="0">
                <a:latin typeface="Arial" panose="020B0604020202020204" pitchFamily="34" charset="0"/>
                <a:cs typeface="Arial" panose="020B0604020202020204" pitchFamily="34" charset="0"/>
              </a:rPr>
              <a:t>BS5 6XX</a:t>
            </a:r>
          </a:p>
          <a:p>
            <a:pPr lvl="0"/>
            <a:r>
              <a:rPr lang="en-US" sz="1600" b="0" dirty="0">
                <a:latin typeface="Arial" panose="020B0604020202020204" pitchFamily="34" charset="0"/>
                <a:cs typeface="Arial" panose="020B0604020202020204" pitchFamily="34" charset="0"/>
              </a:rPr>
              <a:t>United Kingdom</a:t>
            </a:r>
          </a:p>
          <a:p>
            <a:pPr lvl="0"/>
            <a:endParaRPr lang="en-US" sz="1600" b="0" dirty="0">
              <a:latin typeface="Arial" panose="020B0604020202020204" pitchFamily="34" charset="0"/>
              <a:cs typeface="Arial" panose="020B0604020202020204" pitchFamily="34" charset="0"/>
            </a:endParaRPr>
          </a:p>
          <a:p>
            <a:pPr lvl="0"/>
            <a:r>
              <a:rPr lang="en-US" sz="1600" b="0" dirty="0">
                <a:latin typeface="Arial" panose="020B0604020202020204" pitchFamily="34" charset="0"/>
                <a:cs typeface="Arial" panose="020B0604020202020204" pitchFamily="34" charset="0"/>
              </a:rPr>
              <a:t>+44 (0) 117 952 7390</a:t>
            </a:r>
          </a:p>
          <a:p>
            <a:pPr lvl="0"/>
            <a:r>
              <a:rPr lang="en-US" sz="1600" b="0" dirty="0">
                <a:latin typeface="Arial" panose="020B0604020202020204" pitchFamily="34" charset="0"/>
                <a:cs typeface="Arial" panose="020B0604020202020204" pitchFamily="34" charset="0"/>
              </a:rPr>
              <a:t>info@stormagic.com</a:t>
            </a:r>
          </a:p>
          <a:p>
            <a:pPr lvl="0"/>
            <a:endParaRPr lang="en-US" sz="1600" b="0" dirty="0">
              <a:latin typeface="Arial" panose="020B0604020202020204" pitchFamily="34" charset="0"/>
              <a:cs typeface="Arial" panose="020B0604020202020204" pitchFamily="34" charset="0"/>
            </a:endParaRPr>
          </a:p>
          <a:p>
            <a:pPr lvl="0"/>
            <a:r>
              <a:rPr lang="en-US" sz="1600" b="0" dirty="0">
                <a:latin typeface="Arial" panose="020B0604020202020204" pitchFamily="34" charset="0"/>
                <a:cs typeface="Arial" panose="020B0604020202020204" pitchFamily="34" charset="0"/>
              </a:rPr>
              <a:t>stormagic.com</a:t>
            </a:r>
          </a:p>
        </p:txBody>
      </p:sp>
      <p:sp>
        <p:nvSpPr>
          <p:cNvPr id="3" name="TextBox 2"/>
          <p:cNvSpPr txBox="1"/>
          <p:nvPr userDrawn="1"/>
        </p:nvSpPr>
        <p:spPr>
          <a:xfrm>
            <a:off x="342313" y="354367"/>
            <a:ext cx="10515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Thank You</a:t>
            </a:r>
            <a:endParaRPr lang="en-GB" sz="4000" dirty="0">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3003" y="5302790"/>
            <a:ext cx="2392339" cy="1179613"/>
          </a:xfrm>
          <a:prstGeom prst="rect">
            <a:avLst/>
          </a:prstGeom>
        </p:spPr>
      </p:pic>
    </p:spTree>
    <p:extLst>
      <p:ext uri="{BB962C8B-B14F-4D97-AF65-F5344CB8AC3E}">
        <p14:creationId xmlns:p14="http://schemas.microsoft.com/office/powerpoint/2010/main" val="3847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hapter Heading Slide">
    <p:spTree>
      <p:nvGrpSpPr>
        <p:cNvPr id="1" name=""/>
        <p:cNvGrpSpPr/>
        <p:nvPr/>
      </p:nvGrpSpPr>
      <p:grpSpPr>
        <a:xfrm>
          <a:off x="0" y="0"/>
          <a:ext cx="0" cy="0"/>
          <a:chOff x="0" y="0"/>
          <a:chExt cx="0" cy="0"/>
        </a:xfrm>
      </p:grpSpPr>
      <p:sp>
        <p:nvSpPr>
          <p:cNvPr id="3" name="Rectangle 2"/>
          <p:cNvSpPr/>
          <p:nvPr userDrawn="1"/>
        </p:nvSpPr>
        <p:spPr>
          <a:xfrm>
            <a:off x="0" y="1"/>
            <a:ext cx="12192000" cy="1439332"/>
          </a:xfrm>
          <a:prstGeom prst="rect">
            <a:avLst/>
          </a:prstGeom>
          <a:solidFill>
            <a:srgbClr val="FE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p:cNvSpPr>
            <a:spLocks noGrp="1"/>
          </p:cNvSpPr>
          <p:nvPr>
            <p:ph type="body" sz="quarter" idx="12"/>
          </p:nvPr>
        </p:nvSpPr>
        <p:spPr>
          <a:xfrm>
            <a:off x="337555" y="3898395"/>
            <a:ext cx="7046912" cy="452438"/>
          </a:xfrm>
        </p:spPr>
        <p:txBody>
          <a:bodyPr>
            <a:noAutofit/>
          </a:bodyPr>
          <a:lstStyle>
            <a:lvl1pPr marL="0" indent="0">
              <a:buNone/>
              <a:defRPr sz="2400">
                <a:latin typeface="Arial" panose="020B0604020202020204" pitchFamily="34" charset="0"/>
                <a:cs typeface="Arial" panose="020B0604020202020204" pitchFamily="34" charset="0"/>
              </a:defRPr>
            </a:lvl1pPr>
          </a:lstStyle>
          <a:p>
            <a:pPr lvl="0"/>
            <a:r>
              <a:rPr lang="en-US"/>
              <a:t>Click to edit Master text styles</a:t>
            </a:r>
          </a:p>
        </p:txBody>
      </p:sp>
      <p:pic>
        <p:nvPicPr>
          <p:cNvPr id="7" name="Picture 6"/>
          <p:cNvPicPr>
            <a:picLocks noChangeAspect="1"/>
          </p:cNvPicPr>
          <p:nvPr userDrawn="1"/>
        </p:nvPicPr>
        <p:blipFill>
          <a:blip r:embed="rId2"/>
          <a:stretch>
            <a:fillRect/>
          </a:stretch>
        </p:blipFill>
        <p:spPr>
          <a:xfrm>
            <a:off x="337555" y="322747"/>
            <a:ext cx="5157311" cy="54336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4330" y="322748"/>
            <a:ext cx="1767416" cy="868807"/>
          </a:xfrm>
          <a:prstGeom prst="rect">
            <a:avLst/>
          </a:prstGeom>
        </p:spPr>
      </p:pic>
      <p:sp>
        <p:nvSpPr>
          <p:cNvPr id="13" name="Title 15"/>
          <p:cNvSpPr>
            <a:spLocks noGrp="1"/>
          </p:cNvSpPr>
          <p:nvPr>
            <p:ph type="title"/>
          </p:nvPr>
        </p:nvSpPr>
        <p:spPr>
          <a:xfrm>
            <a:off x="337554" y="3309895"/>
            <a:ext cx="11614191" cy="462579"/>
          </a:xfrm>
        </p:spPr>
        <p:txBody>
          <a:bodyPr>
            <a:no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Rectangle 7"/>
          <p:cNvSpPr/>
          <p:nvPr userDrawn="1"/>
        </p:nvSpPr>
        <p:spPr>
          <a:xfrm>
            <a:off x="0" y="6228862"/>
            <a:ext cx="12192000" cy="629138"/>
          </a:xfrm>
          <a:prstGeom prst="rect">
            <a:avLst/>
          </a:prstGeom>
          <a:solidFill>
            <a:srgbClr val="FE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0" y="1430361"/>
            <a:ext cx="12192000" cy="80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155739"/>
            <a:ext cx="12192000" cy="80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5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EDF0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37555" y="313992"/>
            <a:ext cx="2882957" cy="588124"/>
          </a:xfrm>
          <a:prstGeom prst="rect">
            <a:avLst/>
          </a:prstGeom>
        </p:spPr>
      </p:pic>
      <p:pic>
        <p:nvPicPr>
          <p:cNvPr id="9" name="Picture 8"/>
          <p:cNvPicPr>
            <a:picLocks noChangeAspect="1"/>
          </p:cNvPicPr>
          <p:nvPr userDrawn="1"/>
        </p:nvPicPr>
        <p:blipFill>
          <a:blip r:embed="rId3"/>
          <a:stretch>
            <a:fillRect/>
          </a:stretch>
        </p:blipFill>
        <p:spPr>
          <a:xfrm>
            <a:off x="9349071" y="5305519"/>
            <a:ext cx="2392336" cy="1173600"/>
          </a:xfrm>
          <a:prstGeom prst="rect">
            <a:avLst/>
          </a:prstGeom>
        </p:spPr>
      </p:pic>
      <p:sp>
        <p:nvSpPr>
          <p:cNvPr id="15" name="Text Placeholder 14"/>
          <p:cNvSpPr>
            <a:spLocks noGrp="1"/>
          </p:cNvSpPr>
          <p:nvPr>
            <p:ph type="body" sz="quarter" idx="11"/>
          </p:nvPr>
        </p:nvSpPr>
        <p:spPr>
          <a:xfrm>
            <a:off x="337555" y="3824794"/>
            <a:ext cx="7046912" cy="452438"/>
          </a:xfrm>
        </p:spPr>
        <p:txBody>
          <a:bodyPr>
            <a:noAutofit/>
          </a:bodyPr>
          <a:lstStyle>
            <a:lvl1pPr marL="0" indent="0">
              <a:buNone/>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itle 15"/>
          <p:cNvSpPr>
            <a:spLocks noGrp="1"/>
          </p:cNvSpPr>
          <p:nvPr>
            <p:ph type="title"/>
          </p:nvPr>
        </p:nvSpPr>
        <p:spPr>
          <a:xfrm>
            <a:off x="337555" y="3324115"/>
            <a:ext cx="10515600" cy="462579"/>
          </a:xfrm>
        </p:spPr>
        <p:txBody>
          <a:bodyPr>
            <a:noAutofit/>
          </a:bodyPr>
          <a:lstStyle>
            <a:lvl1pPr>
              <a:defRPr sz="4000">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343045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rgbClr val="33333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2313" y="354367"/>
            <a:ext cx="10515600" cy="560033"/>
          </a:xfrm>
        </p:spPr>
        <p:txBody>
          <a:bodyPr>
            <a:noAutofit/>
          </a:bodyPr>
          <a:lstStyle>
            <a:lvl1pPr>
              <a:defRPr sz="3000">
                <a:solidFill>
                  <a:srgbClr val="FEDF00"/>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7" name="Text Placeholder 6"/>
          <p:cNvSpPr>
            <a:spLocks noGrp="1"/>
          </p:cNvSpPr>
          <p:nvPr>
            <p:ph type="body" sz="quarter" idx="10"/>
          </p:nvPr>
        </p:nvSpPr>
        <p:spPr>
          <a:xfrm>
            <a:off x="342313" y="951976"/>
            <a:ext cx="8765828" cy="4313238"/>
          </a:xfrm>
        </p:spPr>
        <p:txBody>
          <a:bodyPr>
            <a:normAutofit/>
          </a:bodyPr>
          <a:lstStyle>
            <a:lvl1pPr marL="0" indent="0">
              <a:lnSpc>
                <a:spcPct val="100000"/>
              </a:lnSpc>
              <a:spcBef>
                <a:spcPts val="0"/>
              </a:spcBef>
              <a:buNone/>
              <a:defRPr sz="2800">
                <a:solidFill>
                  <a:schemeClr val="bg1"/>
                </a:solidFill>
                <a:latin typeface="Arial" panose="020B0604020202020204" pitchFamily="34" charset="0"/>
                <a:cs typeface="Arial" panose="020B0604020202020204" pitchFamily="34" charset="0"/>
              </a:defRPr>
            </a:lvl1pPr>
            <a:lvl2pPr>
              <a:lnSpc>
                <a:spcPct val="100000"/>
              </a:lnSpc>
              <a:buClr>
                <a:schemeClr val="bg1"/>
              </a:buClr>
              <a:defRPr sz="2600">
                <a:solidFill>
                  <a:schemeClr val="bg1"/>
                </a:solidFill>
                <a:latin typeface="Arial" panose="020B0604020202020204" pitchFamily="34" charset="0"/>
                <a:cs typeface="Arial" panose="020B0604020202020204" pitchFamily="34" charset="0"/>
              </a:defRPr>
            </a:lvl2pPr>
          </a:lstStyle>
          <a:p>
            <a:pPr lvl="0"/>
            <a:r>
              <a:rPr lang="en-GB"/>
              <a:t>Click to edit Master text styles</a:t>
            </a:r>
          </a:p>
          <a:p>
            <a:pPr lvl="1"/>
            <a:r>
              <a:rPr lang="en-GB"/>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3003" y="5302790"/>
            <a:ext cx="2392339" cy="1179614"/>
          </a:xfrm>
          <a:prstGeom prst="rect">
            <a:avLst/>
          </a:prstGeom>
        </p:spPr>
      </p:pic>
    </p:spTree>
    <p:extLst>
      <p:ext uri="{BB962C8B-B14F-4D97-AF65-F5344CB8AC3E}">
        <p14:creationId xmlns:p14="http://schemas.microsoft.com/office/powerpoint/2010/main" val="37911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Heading Slide">
    <p:bg>
      <p:bgPr>
        <a:solidFill>
          <a:srgbClr val="FEDF00"/>
        </a:solidFill>
        <a:effectLst/>
      </p:bgPr>
    </p:bg>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342313" y="354367"/>
            <a:ext cx="10515600" cy="560033"/>
          </a:xfrm>
        </p:spPr>
        <p:txBody>
          <a:bodyPr>
            <a:noAutofit/>
          </a:bodyPr>
          <a:lstStyle>
            <a:lvl1pPr>
              <a:defRPr sz="3000">
                <a:solidFill>
                  <a:schemeClr val="tx1"/>
                </a:solidFill>
                <a:latin typeface="Arial" panose="020B0604020202020204" pitchFamily="34" charset="0"/>
                <a:cs typeface="Arial" panose="020B0604020202020204" pitchFamily="34" charset="0"/>
              </a:defRPr>
            </a:lvl1pPr>
          </a:lstStyle>
          <a:p>
            <a:r>
              <a:rPr lang="en-US" dirty="0"/>
              <a:t>Chapter heading</a:t>
            </a:r>
            <a:endParaRPr lang="en-GB" dirty="0"/>
          </a:p>
        </p:txBody>
      </p:sp>
      <p:sp>
        <p:nvSpPr>
          <p:cNvPr id="7" name="Text Placeholder 6"/>
          <p:cNvSpPr>
            <a:spLocks noGrp="1"/>
          </p:cNvSpPr>
          <p:nvPr>
            <p:ph type="body" sz="quarter" idx="10" hasCustomPrompt="1"/>
          </p:nvPr>
        </p:nvSpPr>
        <p:spPr>
          <a:xfrm>
            <a:off x="342313" y="5215297"/>
            <a:ext cx="1570000" cy="1354044"/>
          </a:xfrm>
        </p:spPr>
        <p:txBody>
          <a:bodyPr>
            <a:noAutofit/>
          </a:bodyPr>
          <a:lstStyle>
            <a:lvl1pPr marL="0" indent="0">
              <a:buNone/>
              <a:defRPr sz="9700">
                <a:latin typeface="Arial" panose="020B0604020202020204" pitchFamily="34" charset="0"/>
                <a:cs typeface="Arial" panose="020B0604020202020204" pitchFamily="34" charset="0"/>
              </a:defRPr>
            </a:lvl1pPr>
          </a:lstStyle>
          <a:p>
            <a:pPr lvl="0"/>
            <a:r>
              <a:rPr lang="en-US" dirty="0"/>
              <a:t>01</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3003" y="5302790"/>
            <a:ext cx="2392339" cy="1179613"/>
          </a:xfrm>
          <a:prstGeom prst="rect">
            <a:avLst/>
          </a:prstGeom>
        </p:spPr>
      </p:pic>
    </p:spTree>
    <p:extLst>
      <p:ext uri="{BB962C8B-B14F-4D97-AF65-F5344CB8AC3E}">
        <p14:creationId xmlns:p14="http://schemas.microsoft.com/office/powerpoint/2010/main" val="2225881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Name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35B2E-28CB-4D55-B0C2-A613D37585B5}" type="slidenum">
              <a:rPr lang="en-GB" smtClean="0"/>
              <a:t>‹Nr.›</a:t>
            </a:fld>
            <a:endParaRPr lang="en-GB"/>
          </a:p>
        </p:txBody>
      </p:sp>
    </p:spTree>
    <p:extLst>
      <p:ext uri="{BB962C8B-B14F-4D97-AF65-F5344CB8AC3E}">
        <p14:creationId xmlns:p14="http://schemas.microsoft.com/office/powerpoint/2010/main" val="2146214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9"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Presentation Name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35B2E-28CB-4D55-B0C2-A613D37585B5}"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6994027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70"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www.searchdatacenter.de/definition/Virtualisierun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987" y="2160366"/>
            <a:ext cx="12565255" cy="2083870"/>
          </a:xfrm>
        </p:spPr>
        <p:txBody>
          <a:bodyPr/>
          <a:lstStyle/>
          <a:p>
            <a:pPr algn="ctr"/>
            <a:r>
              <a:rPr lang="en-GB" sz="3200" b="1" i="1" dirty="0" err="1"/>
              <a:t>SvSAN</a:t>
            </a:r>
            <a:r>
              <a:rPr lang="en-GB" sz="3200" b="1" i="1" dirty="0"/>
              <a:t> : Software defined Storage</a:t>
            </a:r>
            <a:r>
              <a:rPr lang="en-GB" sz="2800" b="1" i="1" dirty="0"/>
              <a:t/>
            </a:r>
            <a:br>
              <a:rPr lang="en-GB" sz="2800" b="1" i="1" dirty="0"/>
            </a:br>
            <a:r>
              <a:rPr lang="en-GB" sz="2800" b="1" i="1" dirty="0"/>
              <a:t/>
            </a:r>
            <a:br>
              <a:rPr lang="en-GB" sz="2800" b="1" i="1" dirty="0"/>
            </a:br>
            <a:r>
              <a:rPr lang="en-US" sz="2800" b="1" dirty="0">
                <a:solidFill>
                  <a:prstClr val="black"/>
                </a:solidFill>
                <a:latin typeface="Open Sans Light" panose="020B0306030504020204"/>
                <a:ea typeface="MS PGothic" charset="0"/>
              </a:rPr>
              <a:t>Virtual SANs made simple</a:t>
            </a:r>
            <a:r>
              <a:rPr lang="en-GB" sz="2800" b="1" i="1" dirty="0"/>
              <a:t/>
            </a:r>
            <a:br>
              <a:rPr lang="en-GB" sz="2800" b="1" i="1" dirty="0"/>
            </a:br>
            <a:endParaRPr lang="en-GB" sz="2800" b="1" i="1" dirty="0"/>
          </a:p>
        </p:txBody>
      </p:sp>
      <p:sp>
        <p:nvSpPr>
          <p:cNvPr id="3" name="Text Placeholder 4"/>
          <p:cNvSpPr>
            <a:spLocks noGrp="1"/>
          </p:cNvSpPr>
          <p:nvPr>
            <p:ph type="body" sz="quarter" idx="4294967295"/>
          </p:nvPr>
        </p:nvSpPr>
        <p:spPr>
          <a:xfrm>
            <a:off x="349444" y="5120640"/>
            <a:ext cx="9302555" cy="840888"/>
          </a:xfrm>
          <a:prstGeom prst="rect">
            <a:avLst/>
          </a:prstGeom>
        </p:spPr>
        <p:txBody>
          <a:bodyPr>
            <a:normAutofit/>
          </a:bodyPr>
          <a:lstStyle/>
          <a:p>
            <a:pPr marL="0" indent="0">
              <a:buNone/>
            </a:pPr>
            <a:r>
              <a:rPr lang="en-GB" sz="1800" dirty="0">
                <a:latin typeface="Arial" charset="0"/>
                <a:ea typeface="Arial" charset="0"/>
                <a:cs typeface="Arial" charset="0"/>
              </a:rPr>
              <a:t>Andreas Fleischmann – Lead Technical Consultant </a:t>
            </a:r>
            <a:r>
              <a:rPr lang="en-GB" sz="1800" dirty="0" err="1">
                <a:latin typeface="Arial" charset="0"/>
                <a:ea typeface="Arial" charset="0"/>
                <a:cs typeface="Arial" charset="0"/>
              </a:rPr>
              <a:t>Prianto</a:t>
            </a:r>
            <a:endParaRPr lang="en-GB" sz="1800" dirty="0">
              <a:latin typeface="Arial" charset="0"/>
              <a:ea typeface="Arial" charset="0"/>
              <a:cs typeface="Arial" charset="0"/>
            </a:endParaRPr>
          </a:p>
          <a:p>
            <a:pPr marL="0" indent="0">
              <a:buNone/>
            </a:pPr>
            <a:r>
              <a:rPr lang="en-GB" sz="1800" dirty="0">
                <a:latin typeface="Arial" charset="0"/>
                <a:ea typeface="Arial" charset="0"/>
                <a:cs typeface="Arial" charset="0"/>
              </a:rPr>
              <a:t>Jens Gerlach – Field Sales Manager </a:t>
            </a:r>
            <a:r>
              <a:rPr lang="en-GB" sz="1800" dirty="0" err="1">
                <a:latin typeface="Arial" charset="0"/>
                <a:ea typeface="Arial" charset="0"/>
                <a:cs typeface="Arial" charset="0"/>
              </a:rPr>
              <a:t>StorMagic</a:t>
            </a:r>
            <a:endParaRPr lang="en-GB" sz="1800" dirty="0">
              <a:latin typeface="Arial" charset="0"/>
              <a:ea typeface="Arial" charset="0"/>
              <a:cs typeface="Arial" charset="0"/>
            </a:endParaRPr>
          </a:p>
        </p:txBody>
      </p:sp>
    </p:spTree>
    <p:extLst>
      <p:ext uri="{BB962C8B-B14F-4D97-AF65-F5344CB8AC3E}">
        <p14:creationId xmlns:p14="http://schemas.microsoft.com/office/powerpoint/2010/main" val="116081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9221040">
            <a:off x="5012699" y="578272"/>
            <a:ext cx="558087" cy="2381075"/>
          </a:xfrm>
          <a:prstGeom prst="rect">
            <a:avLst/>
          </a:prstGeom>
          <a:solidFill>
            <a:srgbClr val="FEDF00"/>
          </a:solidFill>
          <a:ln>
            <a:solidFill>
              <a:srgbClr val="FED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9221040">
            <a:off x="5734978" y="530267"/>
            <a:ext cx="590003" cy="2446823"/>
          </a:xfrm>
          <a:prstGeom prst="rect">
            <a:avLst/>
          </a:prstGeom>
          <a:solidFill>
            <a:srgbClr val="454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15789" y="82973"/>
            <a:ext cx="6747560" cy="90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GB" b="1" dirty="0" err="1"/>
              <a:t>SvSAN</a:t>
            </a:r>
            <a:r>
              <a:rPr lang="en-GB" b="1" dirty="0"/>
              <a:t> 6: Standard &amp; Advanced Editions</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403577420"/>
              </p:ext>
            </p:extLst>
          </p:nvPr>
        </p:nvGraphicFramePr>
        <p:xfrm>
          <a:off x="0" y="2506515"/>
          <a:ext cx="6272952" cy="4061386"/>
        </p:xfrm>
        <a:graphic>
          <a:graphicData uri="http://schemas.openxmlformats.org/drawingml/2006/table">
            <a:tbl>
              <a:tblPr firstRow="1" bandRow="1">
                <a:tableStyleId>{5C22544A-7EE6-4342-B048-85BDC9FD1C3A}</a:tableStyleId>
              </a:tblPr>
              <a:tblGrid>
                <a:gridCol w="5533119">
                  <a:extLst>
                    <a:ext uri="{9D8B030D-6E8A-4147-A177-3AD203B41FA5}">
                      <a16:colId xmlns:a16="http://schemas.microsoft.com/office/drawing/2014/main" val="20000"/>
                    </a:ext>
                  </a:extLst>
                </a:gridCol>
                <a:gridCol w="739833">
                  <a:extLst>
                    <a:ext uri="{9D8B030D-6E8A-4147-A177-3AD203B41FA5}">
                      <a16:colId xmlns:a16="http://schemas.microsoft.com/office/drawing/2014/main" val="20001"/>
                    </a:ext>
                  </a:extLst>
                </a:gridCol>
              </a:tblGrid>
              <a:tr h="290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rial" panose="020B0604020202020204" pitchFamily="34" charset="0"/>
                          <a:ea typeface="Arial" charset="0"/>
                          <a:cs typeface="Arial" panose="020B0604020202020204" pitchFamily="34" charset="0"/>
                        </a:rPr>
                        <a:t>          Minimum cluster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is-IS" sz="1200" b="0" i="0" u="none" strike="noStrike" dirty="0">
                          <a:solidFill>
                            <a:srgbClr val="000000"/>
                          </a:solidFill>
                          <a:effectLst/>
                          <a:latin typeface="Arial" panose="020B0604020202020204" pitchFamily="34" charset="0"/>
                          <a:cs typeface="Arial" panose="020B0604020202020204" pitchFamily="34" charset="0"/>
                        </a:rPr>
                        <a:t>2</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01"/>
                  </a:ext>
                </a:extLst>
              </a:tr>
              <a:tr h="290099">
                <a:tc>
                  <a:txBody>
                    <a:bodyPr/>
                    <a:lstStyle/>
                    <a:p>
                      <a:pPr marL="90488"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          Synchronous Mirroring/High Availability</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290099">
                <a:tc>
                  <a:txBody>
                    <a:bodyPr/>
                    <a:lstStyle/>
                    <a:p>
                      <a:pPr marL="90488"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          Stretched/Metro Cluster Support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04"/>
                  </a:ext>
                </a:extLst>
              </a:tr>
              <a:tr h="290099">
                <a:tc>
                  <a:txBody>
                    <a:bodyPr/>
                    <a:lstStyle/>
                    <a:p>
                      <a:pPr marL="90488"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          Volume Migration</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290099">
                <a:tc>
                  <a:txBody>
                    <a:bodyPr/>
                    <a:lstStyle/>
                    <a:p>
                      <a:pPr marL="90488"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          VSA Restore</a:t>
                      </a:r>
                      <a:r>
                        <a:rPr lang="en-US" sz="1200" b="0" i="0" u="none" strike="noStrike" baseline="30000" dirty="0">
                          <a:solidFill>
                            <a:srgbClr val="000000"/>
                          </a:solidFill>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06"/>
                  </a:ext>
                </a:extLst>
              </a:tr>
              <a:tr h="290099">
                <a:tc>
                  <a:txBody>
                    <a:bodyPr/>
                    <a:lstStyle/>
                    <a:p>
                      <a:pPr marL="90488"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          VMware vSphere Storage API (VAAI) Support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7"/>
                  </a:ext>
                </a:extLst>
              </a:tr>
              <a:tr h="290099">
                <a:tc>
                  <a:txBody>
                    <a:bodyPr/>
                    <a:lstStyle/>
                    <a:p>
                      <a:pPr marL="547688" lvl="1"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Centralized management &amp; monitoring</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11"/>
                  </a:ext>
                </a:extLst>
              </a:tr>
              <a:tr h="290099">
                <a:tc>
                  <a:txBody>
                    <a:bodyPr/>
                    <a:lstStyle/>
                    <a:p>
                      <a:pPr marL="547688" lvl="1"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Remote shared quorum</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2"/>
                  </a:ext>
                </a:extLst>
              </a:tr>
              <a:tr h="290099">
                <a:tc>
                  <a:txBody>
                    <a:bodyPr/>
                    <a:lstStyle/>
                    <a:p>
                      <a:pPr marL="90488" indent="0" algn="l" fontAlgn="t">
                        <a:tabLst/>
                      </a:pP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a:solidFill>
                            <a:srgbClr val="000000"/>
                          </a:solidFill>
                          <a:effectLst/>
                          <a:latin typeface="Arial" panose="020B0604020202020204" pitchFamily="34" charset="0"/>
                          <a:cs typeface="Arial" panose="020B0604020202020204" pitchFamily="34" charset="0"/>
                        </a:rPr>
                        <a:t>I/O performance statistics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08"/>
                  </a:ext>
                </a:extLst>
              </a:tr>
              <a:tr h="290099">
                <a:tc>
                  <a:txBody>
                    <a:bodyPr/>
                    <a:lstStyle/>
                    <a:p>
                      <a:pPr marL="90488" marR="0" indent="0" algn="l" defTabSz="914400" rtl="0" eaLnBrk="1" fontAlgn="t"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Arial" charset="0"/>
                          <a:cs typeface="Arial" panose="020B0604020202020204" pitchFamily="34" charset="0"/>
                        </a:rPr>
                        <a:t>          Multiple VSA GUI deployment &amp; upgrade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4"/>
                  </a:ext>
                </a:extLst>
              </a:tr>
              <a:tr h="290099">
                <a:tc>
                  <a:txBody>
                    <a:bodyPr/>
                    <a:lstStyle/>
                    <a:p>
                      <a:pPr marL="90488"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Arial" panose="020B0604020202020204" pitchFamily="34" charset="0"/>
                          <a:ea typeface="Arial" charset="0"/>
                          <a:cs typeface="Arial" panose="020B0604020202020204" pitchFamily="34" charset="0"/>
                        </a:rPr>
                        <a:t>          </a:t>
                      </a:r>
                      <a:r>
                        <a:rPr lang="en-US" sz="1200" b="1" dirty="0">
                          <a:latin typeface="Arial" panose="020B0604020202020204" pitchFamily="34" charset="0"/>
                          <a:ea typeface="Arial" charset="0"/>
                          <a:cs typeface="Arial" panose="020B0604020202020204" pitchFamily="34" charset="0"/>
                        </a:rPr>
                        <a:t>PowerShell Shell script generation</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2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15"/>
                  </a:ext>
                </a:extLst>
              </a:tr>
              <a:tr h="290099">
                <a:tc>
                  <a:txBody>
                    <a:bodyPr/>
                    <a:lstStyle/>
                    <a:p>
                      <a:pPr marL="90488" indent="0" algn="l" fontAlgn="t">
                        <a:tabLst/>
                      </a:pPr>
                      <a:r>
                        <a:rPr lang="en-US" sz="1200" b="1" i="0" u="none" strike="noStrike" dirty="0">
                          <a:solidFill>
                            <a:srgbClr val="000000"/>
                          </a:solidFill>
                          <a:effectLst/>
                          <a:latin typeface="Arial" panose="020B0604020202020204" pitchFamily="34" charset="0"/>
                          <a:cs typeface="Arial" panose="020B0604020202020204" pitchFamily="34" charset="0"/>
                        </a:rPr>
                        <a:t>          SSD Caching</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GB" sz="1200" b="0" i="0" u="none" strike="noStrike" dirty="0">
                          <a:solidFill>
                            <a:srgbClr val="000000"/>
                          </a:solidFill>
                          <a:effectLst/>
                          <a:latin typeface="Arial" panose="020B0604020202020204" pitchFamily="34" charset="0"/>
                          <a:cs typeface="Arial" panose="020B0604020202020204" pitchFamily="34" charset="0"/>
                        </a:rPr>
                        <a:t>-</a:t>
                      </a:r>
                      <a:endParaRPr lang="sk-SK" sz="12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9"/>
                  </a:ext>
                </a:extLst>
              </a:tr>
              <a:tr h="290099">
                <a:tc>
                  <a:txBody>
                    <a:bodyPr/>
                    <a:lstStyle/>
                    <a:p>
                      <a:pPr marL="90488" indent="0" algn="l" fontAlgn="t">
                        <a:tabLst/>
                      </a:pPr>
                      <a:r>
                        <a:rPr lang="en-US" sz="1200" b="1" i="0" u="none" strike="noStrike" dirty="0">
                          <a:solidFill>
                            <a:srgbClr val="000000"/>
                          </a:solidFill>
                          <a:effectLst/>
                          <a:latin typeface="Arial" panose="020B0604020202020204" pitchFamily="34" charset="0"/>
                          <a:cs typeface="Arial" panose="020B0604020202020204" pitchFamily="34" charset="0"/>
                        </a:rPr>
                        <a:t>          Memory Caching</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1200" b="0" i="0" u="none" strike="noStrike" dirty="0">
                          <a:solidFill>
                            <a:srgbClr val="000000"/>
                          </a:solidFill>
                          <a:effectLst/>
                          <a:latin typeface="Arial" panose="020B0604020202020204" pitchFamily="34" charset="0"/>
                          <a:cs typeface="Arial" panose="020B0604020202020204" pitchFamily="34" charset="0"/>
                        </a:rPr>
                        <a:t>-</a:t>
                      </a:r>
                      <a:endParaRPr lang="sk-SK" sz="12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F00"/>
                    </a:solidFill>
                  </a:tcPr>
                </a:tc>
                <a:extLst>
                  <a:ext uri="{0D108BD9-81ED-4DB2-BD59-A6C34878D82A}">
                    <a16:rowId xmlns:a16="http://schemas.microsoft.com/office/drawing/2014/main" val="10010"/>
                  </a:ext>
                </a:extLst>
              </a:tr>
              <a:tr h="290099">
                <a:tc>
                  <a:txBody>
                    <a:bodyPr/>
                    <a:lstStyle/>
                    <a:p>
                      <a:pPr marL="90488" indent="0" algn="l" fontAlgn="t">
                        <a:tabLst/>
                      </a:pPr>
                      <a:r>
                        <a:rPr lang="en-US" sz="1200" b="1" i="0" u="none" strike="noStrike" dirty="0">
                          <a:solidFill>
                            <a:srgbClr val="000000"/>
                          </a:solidFill>
                          <a:effectLst/>
                          <a:latin typeface="Arial" panose="020B0604020202020204" pitchFamily="34" charset="0"/>
                          <a:cs typeface="Arial" panose="020B0604020202020204" pitchFamily="34" charset="0"/>
                        </a:rPr>
                        <a:t>          Intelligent Auto </a:t>
                      </a:r>
                      <a:r>
                        <a:rPr lang="en-US" sz="1200" b="1" i="0" u="none" strike="noStrike" dirty="0" err="1">
                          <a:solidFill>
                            <a:srgbClr val="000000"/>
                          </a:solidFill>
                          <a:effectLst/>
                          <a:latin typeface="Arial" panose="020B0604020202020204" pitchFamily="34" charset="0"/>
                          <a:cs typeface="Arial" panose="020B0604020202020204" pitchFamily="34" charset="0"/>
                        </a:rPr>
                        <a:t>Tiering</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GB" sz="1200" b="0" i="0" u="none" strike="noStrike" dirty="0">
                          <a:solidFill>
                            <a:srgbClr val="000000"/>
                          </a:solidFill>
                          <a:effectLst/>
                          <a:latin typeface="Arial" panose="020B0604020202020204" pitchFamily="34" charset="0"/>
                          <a:cs typeface="Arial" panose="020B0604020202020204" pitchFamily="34" charset="0"/>
                        </a:rPr>
                        <a:t>-</a:t>
                      </a:r>
                      <a:endParaRPr lang="sk-SK" sz="12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3"/>
                  </a:ext>
                </a:extLst>
              </a:tr>
            </a:tbl>
          </a:graphicData>
        </a:graphic>
      </p:graphicFrame>
      <p:sp>
        <p:nvSpPr>
          <p:cNvPr id="13" name="TextBox 12"/>
          <p:cNvSpPr txBox="1"/>
          <p:nvPr/>
        </p:nvSpPr>
        <p:spPr>
          <a:xfrm rot="2996581">
            <a:off x="4192282" y="1618626"/>
            <a:ext cx="2260595" cy="338554"/>
          </a:xfrm>
          <a:prstGeom prst="rect">
            <a:avLst/>
          </a:prstGeom>
          <a:noFill/>
        </p:spPr>
        <p:txBody>
          <a:bodyPr wrap="square" rtlCol="0">
            <a:spAutoFit/>
          </a:bodyPr>
          <a:lstStyle/>
          <a:p>
            <a:pPr algn="ctr"/>
            <a:r>
              <a:rPr lang="en-GB" sz="1600" b="1" dirty="0"/>
              <a:t>STANDARD</a:t>
            </a:r>
            <a:endParaRPr lang="en-US" sz="1600" b="1" dirty="0"/>
          </a:p>
        </p:txBody>
      </p:sp>
      <p:sp>
        <p:nvSpPr>
          <p:cNvPr id="15" name="TextBox 14"/>
          <p:cNvSpPr txBox="1"/>
          <p:nvPr/>
        </p:nvSpPr>
        <p:spPr>
          <a:xfrm rot="2996581">
            <a:off x="4914282" y="1620494"/>
            <a:ext cx="2260595" cy="338554"/>
          </a:xfrm>
          <a:prstGeom prst="rect">
            <a:avLst/>
          </a:prstGeom>
          <a:noFill/>
        </p:spPr>
        <p:txBody>
          <a:bodyPr wrap="square" rtlCol="0">
            <a:spAutoFit/>
          </a:bodyPr>
          <a:lstStyle/>
          <a:p>
            <a:pPr algn="ctr"/>
            <a:r>
              <a:rPr lang="en-GB" sz="1600" b="1" dirty="0">
                <a:solidFill>
                  <a:schemeClr val="bg1"/>
                </a:solidFill>
              </a:rPr>
              <a:t>ADVANCED</a:t>
            </a:r>
            <a:endParaRPr lang="en-US" sz="16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35260724"/>
              </p:ext>
            </p:extLst>
          </p:nvPr>
        </p:nvGraphicFramePr>
        <p:xfrm>
          <a:off x="6273637" y="2506515"/>
          <a:ext cx="770263" cy="4061386"/>
        </p:xfrm>
        <a:graphic>
          <a:graphicData uri="http://schemas.openxmlformats.org/drawingml/2006/table">
            <a:tbl>
              <a:tblPr firstRow="1" bandRow="1">
                <a:tableStyleId>{5C22544A-7EE6-4342-B048-85BDC9FD1C3A}</a:tableStyleId>
              </a:tblPr>
              <a:tblGrid>
                <a:gridCol w="770263">
                  <a:extLst>
                    <a:ext uri="{9D8B030D-6E8A-4147-A177-3AD203B41FA5}">
                      <a16:colId xmlns:a16="http://schemas.microsoft.com/office/drawing/2014/main" val="1958696493"/>
                    </a:ext>
                  </a:extLst>
                </a:gridCol>
              </a:tblGrid>
              <a:tr h="290099">
                <a:tc>
                  <a:txBody>
                    <a:bodyPr/>
                    <a:lstStyle/>
                    <a:p>
                      <a:pPr algn="ctr" fontAlgn="t"/>
                      <a:r>
                        <a:rPr lang="is-IS" sz="1200" b="0" i="0" u="none" strike="noStrike" dirty="0">
                          <a:solidFill>
                            <a:schemeClr val="bg1"/>
                          </a:solidFill>
                          <a:effectLst/>
                          <a:latin typeface="Arial" panose="020B0604020202020204" pitchFamily="34" charset="0"/>
                          <a:cs typeface="Arial" panose="020B0604020202020204" pitchFamily="34" charset="0"/>
                        </a:rPr>
                        <a:t>2</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93688987"/>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55204368"/>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4281636807"/>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972995314"/>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776100869"/>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3342196283"/>
                  </a:ext>
                </a:extLst>
              </a:tr>
              <a:tr h="29009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6"/>
                  </a:ext>
                </a:extLst>
              </a:tr>
              <a:tr h="29009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7"/>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4283633727"/>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494C"/>
                    </a:solidFill>
                  </a:tcPr>
                </a:tc>
                <a:extLst>
                  <a:ext uri="{0D108BD9-81ED-4DB2-BD59-A6C34878D82A}">
                    <a16:rowId xmlns:a16="http://schemas.microsoft.com/office/drawing/2014/main" val="691887974"/>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738195719"/>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494C"/>
                    </a:solidFill>
                  </a:tcPr>
                </a:tc>
                <a:extLst>
                  <a:ext uri="{0D108BD9-81ED-4DB2-BD59-A6C34878D82A}">
                    <a16:rowId xmlns:a16="http://schemas.microsoft.com/office/drawing/2014/main" val="2447531434"/>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467557969"/>
                  </a:ext>
                </a:extLst>
              </a:tr>
              <a:tr h="290099">
                <a:tc>
                  <a:txBody>
                    <a:bodyPr/>
                    <a:lstStyle/>
                    <a:p>
                      <a:pPr algn="ctr" fontAlgn="t"/>
                      <a:r>
                        <a:rPr lang="tr-TR" sz="1200" b="0" i="0" u="none" strike="noStrike" dirty="0">
                          <a:solidFill>
                            <a:schemeClr val="bg1"/>
                          </a:solidFill>
                          <a:effectLst/>
                          <a:latin typeface="Arial" panose="020B0604020202020204" pitchFamily="34" charset="0"/>
                          <a:cs typeface="Arial" panose="020B0604020202020204" pitchFamily="34"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494C"/>
                    </a:solidFill>
                  </a:tcPr>
                </a:tc>
                <a:extLst>
                  <a:ext uri="{0D108BD9-81ED-4DB2-BD59-A6C34878D82A}">
                    <a16:rowId xmlns:a16="http://schemas.microsoft.com/office/drawing/2014/main" val="1799789043"/>
                  </a:ext>
                </a:extLst>
              </a:tr>
            </a:tbl>
          </a:graphicData>
        </a:graphic>
      </p:graphicFrame>
      <p:sp>
        <p:nvSpPr>
          <p:cNvPr id="3" name="TextBox 2"/>
          <p:cNvSpPr txBox="1"/>
          <p:nvPr/>
        </p:nvSpPr>
        <p:spPr>
          <a:xfrm>
            <a:off x="10084599" y="6519446"/>
            <a:ext cx="2107401" cy="338554"/>
          </a:xfrm>
          <a:prstGeom prst="rect">
            <a:avLst/>
          </a:prstGeom>
          <a:noFill/>
        </p:spPr>
        <p:txBody>
          <a:bodyPr wrap="square" rtlCol="0">
            <a:spAutoFit/>
          </a:bodyPr>
          <a:lstStyle/>
          <a:p>
            <a:r>
              <a:rPr lang="en-GB" sz="800" baseline="30000" dirty="0"/>
              <a:t>1</a:t>
            </a:r>
            <a:r>
              <a:rPr lang="en-GB" sz="800" dirty="0"/>
              <a:t> </a:t>
            </a:r>
            <a:r>
              <a:rPr lang="en-GB" sz="800" dirty="0" err="1"/>
              <a:t>Vmware</a:t>
            </a:r>
            <a:r>
              <a:rPr lang="en-GB" sz="800" dirty="0"/>
              <a:t> vSphere only</a:t>
            </a:r>
          </a:p>
          <a:p>
            <a:r>
              <a:rPr lang="en-GB" sz="800" dirty="0"/>
              <a:t>*Available in SvSAN 6.1 – GA November 2016</a:t>
            </a:r>
          </a:p>
        </p:txBody>
      </p:sp>
      <p:pic>
        <p:nvPicPr>
          <p:cNvPr id="21" name="Picture 20"/>
          <p:cNvPicPr>
            <a:picLocks noChangeAspect="1"/>
          </p:cNvPicPr>
          <p:nvPr/>
        </p:nvPicPr>
        <p:blipFill>
          <a:blip r:embed="rId3"/>
          <a:stretch>
            <a:fillRect/>
          </a:stretch>
        </p:blipFill>
        <p:spPr>
          <a:xfrm>
            <a:off x="412794" y="1186560"/>
            <a:ext cx="2330466" cy="698646"/>
          </a:xfrm>
          <a:prstGeom prst="rect">
            <a:avLst/>
          </a:prstGeom>
        </p:spPr>
      </p:pic>
      <p:sp>
        <p:nvSpPr>
          <p:cNvPr id="41" name="Rectangle 40"/>
          <p:cNvSpPr/>
          <p:nvPr/>
        </p:nvSpPr>
        <p:spPr>
          <a:xfrm>
            <a:off x="7751126" y="3699536"/>
            <a:ext cx="4655192" cy="2123658"/>
          </a:xfrm>
          <a:prstGeom prst="rect">
            <a:avLst/>
          </a:prstGeom>
        </p:spPr>
        <p:txBody>
          <a:bodyPr wrap="square">
            <a:spAutoFit/>
          </a:bodyPr>
          <a:lstStyle/>
          <a:p>
            <a:pPr>
              <a:buClr>
                <a:srgbClr val="FEDF00"/>
              </a:buClr>
            </a:pPr>
            <a:r>
              <a:rPr lang="en-GB" b="1" dirty="0">
                <a:latin typeface="Arial" charset="0"/>
                <a:ea typeface="Arial" charset="0"/>
                <a:cs typeface="Arial" charset="0"/>
              </a:rPr>
              <a:t>Capacity</a:t>
            </a:r>
          </a:p>
          <a:p>
            <a:pPr marL="241300" indent="-285750">
              <a:buClr>
                <a:srgbClr val="FEDF00"/>
              </a:buClr>
              <a:buFont typeface="Arial" charset="0"/>
              <a:buChar char="•"/>
            </a:pPr>
            <a:r>
              <a:rPr lang="en-GB" sz="1400" dirty="0">
                <a:latin typeface="Arial" charset="0"/>
                <a:ea typeface="Arial" charset="0"/>
                <a:cs typeface="Arial" charset="0"/>
              </a:rPr>
              <a:t>2TB</a:t>
            </a:r>
          </a:p>
          <a:p>
            <a:pPr marL="241300" indent="-285750">
              <a:buClr>
                <a:srgbClr val="FEDF00"/>
              </a:buClr>
              <a:buFont typeface="Arial" charset="0"/>
              <a:buChar char="•"/>
            </a:pPr>
            <a:r>
              <a:rPr lang="en-GB" sz="1400" dirty="0">
                <a:latin typeface="Arial" charset="0"/>
                <a:ea typeface="Arial" charset="0"/>
                <a:cs typeface="Arial" charset="0"/>
              </a:rPr>
              <a:t>6TB</a:t>
            </a:r>
          </a:p>
          <a:p>
            <a:pPr marL="241300" indent="-285750">
              <a:buClr>
                <a:srgbClr val="FEDF00"/>
              </a:buClr>
              <a:buFont typeface="Arial" charset="0"/>
              <a:buChar char="•"/>
            </a:pPr>
            <a:r>
              <a:rPr lang="en-GB" sz="1400" dirty="0">
                <a:latin typeface="Arial" charset="0"/>
                <a:ea typeface="Arial" charset="0"/>
                <a:cs typeface="Arial" charset="0"/>
              </a:rPr>
              <a:t>12TB</a:t>
            </a:r>
          </a:p>
          <a:p>
            <a:pPr marL="241300" indent="-285750">
              <a:buClr>
                <a:srgbClr val="FEDF00"/>
              </a:buClr>
              <a:buFont typeface="Arial" charset="0"/>
              <a:buChar char="•"/>
            </a:pPr>
            <a:r>
              <a:rPr lang="en-GB" sz="1400" dirty="0">
                <a:latin typeface="Arial" charset="0"/>
                <a:ea typeface="Arial" charset="0"/>
                <a:cs typeface="Arial" charset="0"/>
              </a:rPr>
              <a:t>Unlimited TB</a:t>
            </a:r>
          </a:p>
          <a:p>
            <a:pPr marL="241300" indent="-285750">
              <a:buClr>
                <a:srgbClr val="FEDF00"/>
              </a:buClr>
              <a:buFont typeface="Arial" charset="0"/>
              <a:buChar char="•"/>
            </a:pPr>
            <a:endParaRPr lang="en-GB" sz="1600" dirty="0">
              <a:latin typeface="Arial" charset="0"/>
              <a:ea typeface="Arial" charset="0"/>
              <a:cs typeface="Arial" charset="0"/>
            </a:endParaRPr>
          </a:p>
          <a:p>
            <a:pPr marL="241300" indent="-285750">
              <a:buClr>
                <a:srgbClr val="FEDF00"/>
              </a:buClr>
              <a:buFont typeface="Arial" charset="0"/>
              <a:buChar char="•"/>
            </a:pPr>
            <a:endParaRPr lang="en-GB" sz="1400" dirty="0">
              <a:latin typeface="Arial" charset="0"/>
              <a:ea typeface="Arial" charset="0"/>
              <a:cs typeface="Arial" charset="0"/>
            </a:endParaRPr>
          </a:p>
          <a:p>
            <a:pPr marL="241300" indent="-285750">
              <a:buClr>
                <a:srgbClr val="FEDF00"/>
              </a:buClr>
              <a:buFont typeface="Arial" charset="0"/>
              <a:buChar char="•"/>
            </a:pPr>
            <a:endParaRPr lang="en-GB" sz="1400" dirty="0">
              <a:latin typeface="Arial" charset="0"/>
              <a:ea typeface="Arial" charset="0"/>
              <a:cs typeface="Arial" charset="0"/>
            </a:endParaRPr>
          </a:p>
          <a:p>
            <a:pPr>
              <a:buClr>
                <a:srgbClr val="FEDF00"/>
              </a:buClr>
            </a:pPr>
            <a:endParaRPr lang="en-GB" sz="1400" dirty="0">
              <a:latin typeface="Arial" charset="0"/>
              <a:ea typeface="Arial" charset="0"/>
              <a:cs typeface="Arial" charset="0"/>
            </a:endParaRPr>
          </a:p>
        </p:txBody>
      </p:sp>
      <p:pic>
        <p:nvPicPr>
          <p:cNvPr id="47" name="Picture 46"/>
          <p:cNvPicPr>
            <a:picLocks noChangeAspect="1"/>
          </p:cNvPicPr>
          <p:nvPr/>
        </p:nvPicPr>
        <p:blipFill>
          <a:blip r:embed="rId3"/>
          <a:stretch>
            <a:fillRect/>
          </a:stretch>
        </p:blipFill>
        <p:spPr>
          <a:xfrm>
            <a:off x="4721825" y="5976768"/>
            <a:ext cx="660800" cy="198100"/>
          </a:xfrm>
          <a:prstGeom prst="rect">
            <a:avLst/>
          </a:prstGeom>
        </p:spPr>
      </p:pic>
      <p:pic>
        <p:nvPicPr>
          <p:cNvPr id="48" name="Picture 47"/>
          <p:cNvPicPr>
            <a:picLocks noChangeAspect="1"/>
          </p:cNvPicPr>
          <p:nvPr/>
        </p:nvPicPr>
        <p:blipFill>
          <a:blip r:embed="rId3"/>
          <a:stretch>
            <a:fillRect/>
          </a:stretch>
        </p:blipFill>
        <p:spPr>
          <a:xfrm>
            <a:off x="4708961" y="4838908"/>
            <a:ext cx="660800" cy="198100"/>
          </a:xfrm>
          <a:prstGeom prst="rect">
            <a:avLst/>
          </a:prstGeom>
        </p:spPr>
      </p:pic>
      <p:pic>
        <p:nvPicPr>
          <p:cNvPr id="49" name="Picture 48"/>
          <p:cNvPicPr>
            <a:picLocks noChangeAspect="1"/>
          </p:cNvPicPr>
          <p:nvPr/>
        </p:nvPicPr>
        <p:blipFill>
          <a:blip r:embed="rId3"/>
          <a:stretch>
            <a:fillRect/>
          </a:stretch>
        </p:blipFill>
        <p:spPr>
          <a:xfrm>
            <a:off x="4715393" y="5112272"/>
            <a:ext cx="660800" cy="198100"/>
          </a:xfrm>
          <a:prstGeom prst="rect">
            <a:avLst/>
          </a:prstGeom>
        </p:spPr>
      </p:pic>
      <p:pic>
        <p:nvPicPr>
          <p:cNvPr id="50" name="Picture 49"/>
          <p:cNvPicPr>
            <a:picLocks noChangeAspect="1"/>
          </p:cNvPicPr>
          <p:nvPr/>
        </p:nvPicPr>
        <p:blipFill>
          <a:blip r:embed="rId3"/>
          <a:stretch>
            <a:fillRect/>
          </a:stretch>
        </p:blipFill>
        <p:spPr>
          <a:xfrm>
            <a:off x="4721825" y="5385636"/>
            <a:ext cx="660800" cy="198100"/>
          </a:xfrm>
          <a:prstGeom prst="rect">
            <a:avLst/>
          </a:prstGeom>
        </p:spPr>
      </p:pic>
      <p:pic>
        <p:nvPicPr>
          <p:cNvPr id="51" name="Picture 50"/>
          <p:cNvPicPr>
            <a:picLocks noChangeAspect="1"/>
          </p:cNvPicPr>
          <p:nvPr/>
        </p:nvPicPr>
        <p:blipFill>
          <a:blip r:embed="rId3"/>
          <a:stretch>
            <a:fillRect/>
          </a:stretch>
        </p:blipFill>
        <p:spPr>
          <a:xfrm>
            <a:off x="4713660" y="5659000"/>
            <a:ext cx="660800" cy="198100"/>
          </a:xfrm>
          <a:prstGeom prst="rect">
            <a:avLst/>
          </a:prstGeom>
        </p:spPr>
      </p:pic>
      <p:pic>
        <p:nvPicPr>
          <p:cNvPr id="22" name="Picture 21"/>
          <p:cNvPicPr>
            <a:picLocks noChangeAspect="1"/>
          </p:cNvPicPr>
          <p:nvPr/>
        </p:nvPicPr>
        <p:blipFill>
          <a:blip r:embed="rId3"/>
          <a:stretch>
            <a:fillRect/>
          </a:stretch>
        </p:blipFill>
        <p:spPr>
          <a:xfrm>
            <a:off x="4724717" y="6255688"/>
            <a:ext cx="660800" cy="198100"/>
          </a:xfrm>
          <a:prstGeom prst="rect">
            <a:avLst/>
          </a:prstGeom>
        </p:spPr>
      </p:pic>
    </p:spTree>
    <p:extLst>
      <p:ext uri="{BB962C8B-B14F-4D97-AF65-F5344CB8AC3E}">
        <p14:creationId xmlns:p14="http://schemas.microsoft.com/office/powerpoint/2010/main" val="294452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13" y="354367"/>
            <a:ext cx="11161176" cy="560033"/>
          </a:xfrm>
        </p:spPr>
        <p:txBody>
          <a:bodyPr/>
          <a:lstStyle/>
          <a:p>
            <a:r>
              <a:rPr lang="en-GB" b="1" dirty="0" err="1"/>
              <a:t>SvSAN</a:t>
            </a:r>
            <a:r>
              <a:rPr lang="en-GB" b="1" dirty="0"/>
              <a:t> 6: Meeting and Exceeding Customer Expectations</a:t>
            </a:r>
          </a:p>
        </p:txBody>
      </p:sp>
      <p:sp>
        <p:nvSpPr>
          <p:cNvPr id="5" name="Slide Number Placeholder 4"/>
          <p:cNvSpPr>
            <a:spLocks noGrp="1"/>
          </p:cNvSpPr>
          <p:nvPr>
            <p:ph type="sldNum" sz="quarter" idx="13"/>
          </p:nvPr>
        </p:nvSpPr>
        <p:spPr/>
        <p:txBody>
          <a:bodyPr/>
          <a:lstStyle/>
          <a:p>
            <a:fld id="{01035B2E-28CB-4D55-B0C2-A613D37585B5}" type="slidenum">
              <a:rPr lang="en-GB" smtClean="0">
                <a:solidFill>
                  <a:prstClr val="black"/>
                </a:solidFill>
              </a:rPr>
              <a:pPr/>
              <a:t>11</a:t>
            </a:fld>
            <a:endParaRPr lang="en-GB" dirty="0">
              <a:solidFill>
                <a:prstClr val="black"/>
              </a:solidFill>
            </a:endParaRPr>
          </a:p>
        </p:txBody>
      </p:sp>
      <p:sp>
        <p:nvSpPr>
          <p:cNvPr id="8" name="Rectangle 7"/>
          <p:cNvSpPr/>
          <p:nvPr/>
        </p:nvSpPr>
        <p:spPr>
          <a:xfrm>
            <a:off x="391378" y="2932576"/>
            <a:ext cx="6096000" cy="1169551"/>
          </a:xfrm>
          <a:prstGeom prst="rect">
            <a:avLst/>
          </a:prstGeom>
        </p:spPr>
        <p:txBody>
          <a:bodyPr>
            <a:spAutoFit/>
          </a:bodyPr>
          <a:lstStyle/>
          <a:p>
            <a:r>
              <a:rPr lang="en-GB" sz="1400" b="1" i="1" dirty="0"/>
              <a:t>“Our old storage platform was a poor fit, troubling us with low performance and reliability issues - so we chose </a:t>
            </a:r>
            <a:r>
              <a:rPr lang="en-GB" sz="1400" b="1" i="1" dirty="0" err="1"/>
              <a:t>SvSAN</a:t>
            </a:r>
            <a:r>
              <a:rPr lang="en-GB" sz="1400" b="1" i="1" dirty="0"/>
              <a:t>. We're happy with </a:t>
            </a:r>
            <a:r>
              <a:rPr lang="en-GB" sz="1400" b="1" i="1" dirty="0" err="1"/>
              <a:t>SvSAN</a:t>
            </a:r>
            <a:r>
              <a:rPr lang="en-GB" sz="1400" b="1" i="1" dirty="0"/>
              <a:t> and will be deploying </a:t>
            </a:r>
            <a:r>
              <a:rPr lang="en-GB" sz="1400" b="1" i="1" dirty="0" err="1"/>
              <a:t>SvSAN</a:t>
            </a:r>
            <a:r>
              <a:rPr lang="en-GB" sz="1400" b="1" i="1" dirty="0"/>
              <a:t> in other projects.”</a:t>
            </a:r>
          </a:p>
          <a:p>
            <a:r>
              <a:rPr lang="en-GB" sz="1400" dirty="0"/>
              <a:t>Will Turner</a:t>
            </a:r>
            <a:br>
              <a:rPr lang="en-GB" sz="1400" dirty="0"/>
            </a:br>
            <a:r>
              <a:rPr lang="en-GB" sz="1400" dirty="0"/>
              <a:t>Merit Network</a:t>
            </a:r>
          </a:p>
        </p:txBody>
      </p:sp>
      <p:sp>
        <p:nvSpPr>
          <p:cNvPr id="9" name="Rectangle 8"/>
          <p:cNvSpPr/>
          <p:nvPr/>
        </p:nvSpPr>
        <p:spPr>
          <a:xfrm>
            <a:off x="391378" y="4282430"/>
            <a:ext cx="6096000" cy="1600438"/>
          </a:xfrm>
          <a:prstGeom prst="rect">
            <a:avLst/>
          </a:prstGeom>
        </p:spPr>
        <p:txBody>
          <a:bodyPr>
            <a:spAutoFit/>
          </a:bodyPr>
          <a:lstStyle/>
          <a:p>
            <a:r>
              <a:rPr lang="en-GB" sz="1400" b="1" i="1" dirty="0"/>
              <a:t>“Previously we had a Dell Physical SAN but when our support ran out we looked at other options. We looked at other virtual SAN solutions, but unlike the others StorMagic </a:t>
            </a:r>
            <a:r>
              <a:rPr lang="en-GB" sz="1400" b="1" i="1" dirty="0" err="1"/>
              <a:t>SvSAN</a:t>
            </a:r>
            <a:r>
              <a:rPr lang="en-GB" sz="1400" b="1" i="1" dirty="0"/>
              <a:t> ticked all our boxes: low support cost, low outlay cost and reliability. We’re very happy with StorMagic </a:t>
            </a:r>
            <a:r>
              <a:rPr lang="en-GB" sz="1400" b="1" i="1" dirty="0" err="1"/>
              <a:t>SvSAN</a:t>
            </a:r>
            <a:r>
              <a:rPr lang="en-GB" sz="1400" b="1" i="1" dirty="0"/>
              <a:t> and are now looking at deployment into our other offices.”</a:t>
            </a:r>
          </a:p>
          <a:p>
            <a:r>
              <a:rPr lang="en-GB" sz="1400" dirty="0"/>
              <a:t>Barry Nelson, I.T. Manager</a:t>
            </a:r>
          </a:p>
          <a:p>
            <a:r>
              <a:rPr lang="en-GB" sz="1400" dirty="0"/>
              <a:t>Adam Equipment Company </a:t>
            </a:r>
          </a:p>
        </p:txBody>
      </p:sp>
      <p:sp>
        <p:nvSpPr>
          <p:cNvPr id="10" name="Rectangle 9"/>
          <p:cNvSpPr/>
          <p:nvPr/>
        </p:nvSpPr>
        <p:spPr>
          <a:xfrm>
            <a:off x="362183" y="1158189"/>
            <a:ext cx="6096000" cy="1600438"/>
          </a:xfrm>
          <a:prstGeom prst="rect">
            <a:avLst/>
          </a:prstGeom>
        </p:spPr>
        <p:txBody>
          <a:bodyPr>
            <a:spAutoFit/>
          </a:bodyPr>
          <a:lstStyle/>
          <a:p>
            <a:r>
              <a:rPr lang="en-US" sz="1400" b="1" i="1" dirty="0"/>
              <a:t>“We were looking to modernize our IT infrastructure, but with a small IT budget to invest in new solutions. We needed a solution that worked within our existing VMware environment and provided highly available storage.</a:t>
            </a:r>
            <a:endParaRPr lang="en-GB" sz="1400" b="1" i="1" dirty="0"/>
          </a:p>
          <a:p>
            <a:r>
              <a:rPr lang="en-US" sz="1400" b="1" i="1" dirty="0"/>
              <a:t>StorMagic </a:t>
            </a:r>
            <a:r>
              <a:rPr lang="en-US" sz="1400" b="1" i="1" dirty="0" err="1"/>
              <a:t>SvSAN</a:t>
            </a:r>
            <a:r>
              <a:rPr lang="en-US" sz="1400" b="1" i="1" dirty="0"/>
              <a:t> eliminated single points of failure and displayed good performance.”</a:t>
            </a:r>
            <a:endParaRPr lang="en-GB" sz="1400" b="1" i="1" dirty="0"/>
          </a:p>
          <a:p>
            <a:r>
              <a:rPr lang="en-GB" sz="1400" dirty="0"/>
              <a:t>Jan </a:t>
            </a:r>
            <a:r>
              <a:rPr lang="en-GB" sz="1400" dirty="0" err="1"/>
              <a:t>Valenta</a:t>
            </a:r>
            <a:r>
              <a:rPr lang="en-GB" sz="1400" dirty="0"/>
              <a:t>, Network Administrator</a:t>
            </a:r>
          </a:p>
          <a:p>
            <a:r>
              <a:rPr lang="en-GB" sz="1400" dirty="0" err="1"/>
              <a:t>Technické</a:t>
            </a:r>
            <a:r>
              <a:rPr lang="en-GB" sz="1400" dirty="0"/>
              <a:t> </a:t>
            </a:r>
            <a:r>
              <a:rPr lang="en-GB" sz="1400" dirty="0" err="1"/>
              <a:t>služby</a:t>
            </a:r>
            <a:r>
              <a:rPr lang="en-GB" sz="1400" dirty="0"/>
              <a:t> </a:t>
            </a:r>
            <a:r>
              <a:rPr lang="en-GB" sz="1400" dirty="0" err="1"/>
              <a:t>města</a:t>
            </a:r>
            <a:r>
              <a:rPr lang="en-GB" sz="1400" dirty="0"/>
              <a:t> </a:t>
            </a:r>
            <a:r>
              <a:rPr lang="en-GB" sz="1400" dirty="0" err="1"/>
              <a:t>Mostu</a:t>
            </a:r>
            <a:r>
              <a:rPr lang="en-GB" sz="1400" dirty="0"/>
              <a:t> </a:t>
            </a:r>
            <a:r>
              <a:rPr lang="en-GB" sz="1400" dirty="0" err="1"/>
              <a:t>a.s</a:t>
            </a:r>
            <a:r>
              <a:rPr lang="en-GB" sz="1400" dirty="0"/>
              <a:t>.</a:t>
            </a:r>
          </a:p>
        </p:txBody>
      </p:sp>
      <p:pic>
        <p:nvPicPr>
          <p:cNvPr id="11" name="Picture 10"/>
          <p:cNvPicPr>
            <a:picLocks noChangeAspect="1"/>
          </p:cNvPicPr>
          <p:nvPr/>
        </p:nvPicPr>
        <p:blipFill>
          <a:blip r:embed="rId2"/>
          <a:stretch>
            <a:fillRect/>
          </a:stretch>
        </p:blipFill>
        <p:spPr>
          <a:xfrm>
            <a:off x="6987590" y="1152206"/>
            <a:ext cx="2262260" cy="1131130"/>
          </a:xfrm>
          <a:prstGeom prst="roundRect">
            <a:avLst>
              <a:gd name="adj" fmla="val 8594"/>
            </a:avLst>
          </a:prstGeom>
          <a:solidFill>
            <a:srgbClr val="FFFFFF">
              <a:shade val="85000"/>
            </a:srgbClr>
          </a:solidFill>
          <a:ln>
            <a:noFill/>
          </a:ln>
          <a:effectLst/>
        </p:spPr>
      </p:pic>
      <p:pic>
        <p:nvPicPr>
          <p:cNvPr id="12" name="Picture 11"/>
          <p:cNvPicPr>
            <a:picLocks noChangeAspect="1"/>
          </p:cNvPicPr>
          <p:nvPr/>
        </p:nvPicPr>
        <p:blipFill>
          <a:blip r:embed="rId3"/>
          <a:stretch>
            <a:fillRect/>
          </a:stretch>
        </p:blipFill>
        <p:spPr>
          <a:xfrm>
            <a:off x="9526662" y="1152206"/>
            <a:ext cx="2262260" cy="1131130"/>
          </a:xfrm>
          <a:prstGeom prst="roundRect">
            <a:avLst>
              <a:gd name="adj" fmla="val 8594"/>
            </a:avLst>
          </a:prstGeom>
          <a:solidFill>
            <a:srgbClr val="FFFFFF">
              <a:shade val="85000"/>
            </a:srgbClr>
          </a:solidFill>
          <a:ln>
            <a:noFill/>
          </a:ln>
          <a:effectLst/>
        </p:spPr>
      </p:pic>
      <p:pic>
        <p:nvPicPr>
          <p:cNvPr id="13" name="Picture 12"/>
          <p:cNvPicPr>
            <a:picLocks noChangeAspect="1"/>
          </p:cNvPicPr>
          <p:nvPr/>
        </p:nvPicPr>
        <p:blipFill>
          <a:blip r:embed="rId4"/>
          <a:stretch>
            <a:fillRect/>
          </a:stretch>
        </p:blipFill>
        <p:spPr>
          <a:xfrm>
            <a:off x="7011253" y="2539135"/>
            <a:ext cx="2252755" cy="1131130"/>
          </a:xfrm>
          <a:prstGeom prst="roundRect">
            <a:avLst>
              <a:gd name="adj" fmla="val 8594"/>
            </a:avLst>
          </a:prstGeom>
          <a:solidFill>
            <a:srgbClr val="FFFFFF">
              <a:shade val="85000"/>
            </a:srgbClr>
          </a:solidFill>
          <a:ln>
            <a:noFill/>
          </a:ln>
          <a:effectLst/>
        </p:spPr>
      </p:pic>
      <p:pic>
        <p:nvPicPr>
          <p:cNvPr id="14" name="Picture 13"/>
          <p:cNvPicPr>
            <a:picLocks noChangeAspect="1"/>
          </p:cNvPicPr>
          <p:nvPr/>
        </p:nvPicPr>
        <p:blipFill>
          <a:blip r:embed="rId5"/>
          <a:stretch>
            <a:fillRect/>
          </a:stretch>
        </p:blipFill>
        <p:spPr>
          <a:xfrm>
            <a:off x="7031380" y="3896866"/>
            <a:ext cx="2262260" cy="1131130"/>
          </a:xfrm>
          <a:prstGeom prst="roundRect">
            <a:avLst>
              <a:gd name="adj" fmla="val 8594"/>
            </a:avLst>
          </a:prstGeom>
          <a:solidFill>
            <a:srgbClr val="FFFFFF">
              <a:shade val="85000"/>
            </a:srgbClr>
          </a:solidFill>
          <a:ln>
            <a:noFill/>
          </a:ln>
          <a:effectLst/>
        </p:spPr>
      </p:pic>
      <p:pic>
        <p:nvPicPr>
          <p:cNvPr id="15" name="Picture 14"/>
          <p:cNvPicPr>
            <a:picLocks noChangeAspect="1"/>
          </p:cNvPicPr>
          <p:nvPr/>
        </p:nvPicPr>
        <p:blipFill>
          <a:blip r:embed="rId6"/>
          <a:stretch>
            <a:fillRect/>
          </a:stretch>
        </p:blipFill>
        <p:spPr>
          <a:xfrm>
            <a:off x="9497466" y="2509935"/>
            <a:ext cx="2262262" cy="1131131"/>
          </a:xfrm>
          <a:prstGeom prst="roundRect">
            <a:avLst>
              <a:gd name="adj" fmla="val 8594"/>
            </a:avLst>
          </a:prstGeom>
          <a:solidFill>
            <a:srgbClr val="FFFFFF">
              <a:shade val="85000"/>
            </a:srgbClr>
          </a:solidFill>
          <a:ln>
            <a:noFill/>
          </a:ln>
          <a:effectLst/>
        </p:spPr>
      </p:pic>
      <p:pic>
        <p:nvPicPr>
          <p:cNvPr id="16" name="Picture 15"/>
          <p:cNvPicPr>
            <a:picLocks noChangeAspect="1"/>
          </p:cNvPicPr>
          <p:nvPr/>
        </p:nvPicPr>
        <p:blipFill>
          <a:blip r:embed="rId7"/>
          <a:stretch>
            <a:fillRect/>
          </a:stretch>
        </p:blipFill>
        <p:spPr>
          <a:xfrm>
            <a:off x="9580294" y="3914147"/>
            <a:ext cx="2247414" cy="1128448"/>
          </a:xfrm>
          <a:prstGeom prst="roundRect">
            <a:avLst>
              <a:gd name="adj" fmla="val 8594"/>
            </a:avLst>
          </a:prstGeom>
          <a:solidFill>
            <a:srgbClr val="FFFFFF">
              <a:shade val="85000"/>
            </a:srgbClr>
          </a:solidFill>
          <a:ln>
            <a:noFill/>
          </a:ln>
          <a:effectLst/>
        </p:spPr>
      </p:pic>
      <p:pic>
        <p:nvPicPr>
          <p:cNvPr id="17" name="Picture 16"/>
          <p:cNvPicPr>
            <a:picLocks noChangeAspect="1"/>
          </p:cNvPicPr>
          <p:nvPr/>
        </p:nvPicPr>
        <p:blipFill>
          <a:blip r:embed="rId8"/>
          <a:stretch>
            <a:fillRect/>
          </a:stretch>
        </p:blipFill>
        <p:spPr>
          <a:xfrm>
            <a:off x="9586598" y="5288890"/>
            <a:ext cx="2262263" cy="1131132"/>
          </a:xfrm>
          <a:prstGeom prst="roundRect">
            <a:avLst>
              <a:gd name="adj" fmla="val 8594"/>
            </a:avLst>
          </a:prstGeom>
          <a:solidFill>
            <a:srgbClr val="FFFFFF">
              <a:shade val="85000"/>
            </a:srgbClr>
          </a:solidFill>
          <a:ln>
            <a:noFill/>
          </a:ln>
          <a:effectLst/>
        </p:spPr>
      </p:pic>
      <p:pic>
        <p:nvPicPr>
          <p:cNvPr id="19" name="Picture 18"/>
          <p:cNvPicPr>
            <a:picLocks noChangeAspect="1"/>
          </p:cNvPicPr>
          <p:nvPr/>
        </p:nvPicPr>
        <p:blipFill>
          <a:blip r:embed="rId9"/>
          <a:stretch>
            <a:fillRect/>
          </a:stretch>
        </p:blipFill>
        <p:spPr>
          <a:xfrm>
            <a:off x="7001407" y="5269193"/>
            <a:ext cx="2262264" cy="113113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005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13" y="354367"/>
            <a:ext cx="11419632" cy="560033"/>
          </a:xfrm>
        </p:spPr>
        <p:txBody>
          <a:bodyPr/>
          <a:lstStyle/>
          <a:p>
            <a:r>
              <a:rPr lang="en-US" b="1" dirty="0"/>
              <a:t>Hundreds of customers, large and small, cross vertical</a:t>
            </a:r>
          </a:p>
        </p:txBody>
      </p:sp>
      <p:sp>
        <p:nvSpPr>
          <p:cNvPr id="5" name="Slide Number Placeholder 4"/>
          <p:cNvSpPr>
            <a:spLocks noGrp="1"/>
          </p:cNvSpPr>
          <p:nvPr>
            <p:ph type="sldNum" sz="quarter" idx="13"/>
          </p:nvPr>
        </p:nvSpPr>
        <p:spPr>
          <a:xfrm>
            <a:off x="72985" y="6534930"/>
            <a:ext cx="433465" cy="365125"/>
          </a:xfrm>
        </p:spPr>
        <p:txBody>
          <a:bodyPr/>
          <a:lstStyle/>
          <a:p>
            <a:fld id="{01035B2E-28CB-4D55-B0C2-A613D37585B5}" type="slidenum">
              <a:rPr lang="en-GB" smtClean="0">
                <a:solidFill>
                  <a:prstClr val="black"/>
                </a:solidFill>
              </a:rPr>
              <a:pPr/>
              <a:t>12</a:t>
            </a:fld>
            <a:endParaRPr lang="en-GB" dirty="0">
              <a:solidFill>
                <a:prstClr val="black"/>
              </a:solidFill>
            </a:endParaRPr>
          </a:p>
        </p:txBody>
      </p:sp>
      <p:sp>
        <p:nvSpPr>
          <p:cNvPr id="43" name="Rectangle 42"/>
          <p:cNvSpPr/>
          <p:nvPr/>
        </p:nvSpPr>
        <p:spPr>
          <a:xfrm>
            <a:off x="642306" y="3737195"/>
            <a:ext cx="3099238" cy="584776"/>
          </a:xfrm>
          <a:prstGeom prst="rect">
            <a:avLst/>
          </a:prstGeom>
          <a:noFill/>
          <a:ln>
            <a:noFill/>
          </a:ln>
          <a:effectLst/>
        </p:spPr>
        <p:txBody>
          <a:bodyPr wrap="square">
            <a:spAutoFit/>
          </a:bodyPr>
          <a:lstStyle/>
          <a:p>
            <a:pPr algn="ctr"/>
            <a:r>
              <a:rPr lang="en-GB" sz="1600" b="1" i="1" dirty="0">
                <a:solidFill>
                  <a:schemeClr val="bg1"/>
                </a:solidFill>
                <a:latin typeface="Arial" charset="0"/>
                <a:ea typeface="Arial" charset="0"/>
                <a:cs typeface="Arial" charset="0"/>
              </a:rPr>
              <a:t>Save time, money and reduce your carbon footprint</a:t>
            </a:r>
          </a:p>
        </p:txBody>
      </p:sp>
      <p:pic>
        <p:nvPicPr>
          <p:cNvPr id="21" name="Picture 16" descr="http://upload.wikimedia.org/wikipedia/commons/thumb/1/18/LanXess-Logo.svg/744px-LanXess-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061" y="1300521"/>
            <a:ext cx="2355724" cy="98788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25" y="2140393"/>
            <a:ext cx="3898806" cy="755891"/>
          </a:xfrm>
          <a:prstGeom prst="rect">
            <a:avLst/>
          </a:prstGeom>
        </p:spPr>
      </p:pic>
      <p:pic>
        <p:nvPicPr>
          <p:cNvPr id="24"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383" y="4594460"/>
            <a:ext cx="1876739" cy="1328477"/>
          </a:xfrm>
          <a:prstGeom prst="rect">
            <a:avLst/>
          </a:prstGeom>
        </p:spPr>
      </p:pic>
      <p:pic>
        <p:nvPicPr>
          <p:cNvPr id="25" name="Picture 2" descr="http://www.efd24.de/files/creditpl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6161" y="5005187"/>
            <a:ext cx="2851150" cy="1190775"/>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356" y="3662414"/>
            <a:ext cx="1778174" cy="1800181"/>
          </a:xfrm>
          <a:prstGeom prst="rect">
            <a:avLst/>
          </a:prstGeom>
        </p:spPr>
      </p:pic>
      <p:pic>
        <p:nvPicPr>
          <p:cNvPr id="28" name="Picture 26" descr="http://images.wookmark.com/220456_577_bay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6161" y="1501723"/>
            <a:ext cx="2582940" cy="2160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658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13" y="354367"/>
            <a:ext cx="11419632" cy="560033"/>
          </a:xfrm>
        </p:spPr>
        <p:txBody>
          <a:bodyPr/>
          <a:lstStyle/>
          <a:p>
            <a:r>
              <a:rPr lang="en-US" b="1" dirty="0" err="1"/>
              <a:t>SvSAN</a:t>
            </a:r>
            <a:r>
              <a:rPr lang="en-US" b="1" dirty="0"/>
              <a:t> 6: Built on Customer Data and a Proven Platform</a:t>
            </a:r>
          </a:p>
        </p:txBody>
      </p:sp>
      <p:sp>
        <p:nvSpPr>
          <p:cNvPr id="5" name="Slide Number Placeholder 4"/>
          <p:cNvSpPr>
            <a:spLocks noGrp="1"/>
          </p:cNvSpPr>
          <p:nvPr>
            <p:ph type="sldNum" sz="quarter" idx="13"/>
          </p:nvPr>
        </p:nvSpPr>
        <p:spPr>
          <a:xfrm>
            <a:off x="72985" y="6534930"/>
            <a:ext cx="433465" cy="365125"/>
          </a:xfrm>
        </p:spPr>
        <p:txBody>
          <a:bodyPr/>
          <a:lstStyle/>
          <a:p>
            <a:fld id="{01035B2E-28CB-4D55-B0C2-A613D37585B5}" type="slidenum">
              <a:rPr lang="en-GB" smtClean="0">
                <a:solidFill>
                  <a:prstClr val="black"/>
                </a:solidFill>
              </a:rPr>
              <a:pPr/>
              <a:t>13</a:t>
            </a:fld>
            <a:endParaRPr lang="en-GB" dirty="0">
              <a:solidFill>
                <a:prstClr val="black"/>
              </a:solidFill>
            </a:endParaRPr>
          </a:p>
        </p:txBody>
      </p:sp>
      <p:sp>
        <p:nvSpPr>
          <p:cNvPr id="23" name="Rectangle 22"/>
          <p:cNvSpPr/>
          <p:nvPr/>
        </p:nvSpPr>
        <p:spPr>
          <a:xfrm>
            <a:off x="739304" y="1525636"/>
            <a:ext cx="2892778" cy="45155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6" name="Rectangle 25"/>
          <p:cNvSpPr/>
          <p:nvPr/>
        </p:nvSpPr>
        <p:spPr>
          <a:xfrm>
            <a:off x="748429" y="1538374"/>
            <a:ext cx="2880000" cy="399600"/>
          </a:xfrm>
          <a:prstGeom prst="rect">
            <a:avLst/>
          </a:prstGeom>
          <a:noFill/>
          <a:ln>
            <a:noFill/>
          </a:ln>
        </p:spPr>
        <p:txBody>
          <a:bodyPr wrap="square">
            <a:spAutoFit/>
          </a:bodyPr>
          <a:lstStyle/>
          <a:p>
            <a:pPr algn="ctr"/>
            <a:r>
              <a:rPr lang="en-US" sz="2000" b="1" dirty="0">
                <a:solidFill>
                  <a:srgbClr val="000000"/>
                </a:solidFill>
                <a:latin typeface="Arial" charset="0"/>
                <a:ea typeface="メイリオ" charset="-128"/>
                <a:cs typeface="Times New Roman" charset="0"/>
              </a:rPr>
              <a:t>Robustness</a:t>
            </a:r>
            <a:endParaRPr lang="en-GB" sz="2000" b="1" dirty="0">
              <a:solidFill>
                <a:srgbClr val="000000"/>
              </a:solidFill>
              <a:latin typeface="Arial" charset="0"/>
              <a:ea typeface="メイリオ" charset="-128"/>
              <a:cs typeface="Times New Roman" charset="0"/>
            </a:endParaRPr>
          </a:p>
        </p:txBody>
      </p:sp>
      <p:sp>
        <p:nvSpPr>
          <p:cNvPr id="32" name="Rectangle 31"/>
          <p:cNvSpPr/>
          <p:nvPr/>
        </p:nvSpPr>
        <p:spPr>
          <a:xfrm>
            <a:off x="739304" y="2103912"/>
            <a:ext cx="2906889" cy="550334"/>
          </a:xfrm>
          <a:prstGeom prst="rect">
            <a:avLst/>
          </a:prstGeom>
          <a:solidFill>
            <a:schemeClr val="tx1">
              <a:lumMod val="50000"/>
              <a:lumOff val="50000"/>
            </a:schemeClr>
          </a:solidFill>
          <a:ln>
            <a:solidFill>
              <a:schemeClr val="tx1">
                <a:lumMod val="50000"/>
                <a:lumOff val="5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91347" y="2190230"/>
            <a:ext cx="2982650" cy="338554"/>
          </a:xfrm>
          <a:prstGeom prst="rect">
            <a:avLst/>
          </a:prstGeom>
          <a:noFill/>
          <a:ln>
            <a:noFill/>
          </a:ln>
          <a:effectLst/>
        </p:spPr>
        <p:txBody>
          <a:bodyPr wrap="square">
            <a:spAutoFit/>
          </a:bodyPr>
          <a:lstStyle/>
          <a:p>
            <a:pPr algn="ctr"/>
            <a:r>
              <a:rPr lang="en-GB" sz="1600" b="1" i="1" dirty="0">
                <a:solidFill>
                  <a:schemeClr val="bg1"/>
                </a:solidFill>
                <a:latin typeface="Arial" charset="0"/>
                <a:ea typeface="Arial" charset="0"/>
                <a:cs typeface="Arial" charset="0"/>
              </a:rPr>
              <a:t>Any site, any network</a:t>
            </a:r>
          </a:p>
        </p:txBody>
      </p:sp>
      <p:sp>
        <p:nvSpPr>
          <p:cNvPr id="40" name="Rectangle 39"/>
          <p:cNvSpPr/>
          <p:nvPr/>
        </p:nvSpPr>
        <p:spPr>
          <a:xfrm>
            <a:off x="745061" y="3179431"/>
            <a:ext cx="2892778" cy="45155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754186" y="3192169"/>
            <a:ext cx="2880000" cy="399600"/>
          </a:xfrm>
          <a:prstGeom prst="rect">
            <a:avLst/>
          </a:prstGeom>
          <a:noFill/>
          <a:ln>
            <a:noFill/>
          </a:ln>
        </p:spPr>
        <p:txBody>
          <a:bodyPr wrap="square">
            <a:spAutoFit/>
          </a:bodyPr>
          <a:lstStyle/>
          <a:p>
            <a:pPr algn="ctr"/>
            <a:r>
              <a:rPr lang="en-GB" sz="2000" b="1" dirty="0">
                <a:solidFill>
                  <a:srgbClr val="000000"/>
                </a:solidFill>
                <a:latin typeface="Arial" charset="0"/>
                <a:ea typeface="メイリオ" charset="-128"/>
                <a:cs typeface="Times New Roman" charset="0"/>
              </a:rPr>
              <a:t>Cost Effectiveness</a:t>
            </a:r>
          </a:p>
        </p:txBody>
      </p:sp>
      <p:sp>
        <p:nvSpPr>
          <p:cNvPr id="42" name="Rectangle 41"/>
          <p:cNvSpPr/>
          <p:nvPr/>
        </p:nvSpPr>
        <p:spPr>
          <a:xfrm>
            <a:off x="745061" y="3757707"/>
            <a:ext cx="2906889" cy="550334"/>
          </a:xfrm>
          <a:prstGeom prst="rect">
            <a:avLst/>
          </a:prstGeom>
          <a:solidFill>
            <a:schemeClr val="tx1">
              <a:lumMod val="50000"/>
              <a:lumOff val="50000"/>
            </a:schemeClr>
          </a:solidFill>
          <a:ln>
            <a:solidFill>
              <a:schemeClr val="tx1">
                <a:lumMod val="50000"/>
                <a:lumOff val="5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48886" y="3835866"/>
            <a:ext cx="3099238" cy="338554"/>
          </a:xfrm>
          <a:prstGeom prst="rect">
            <a:avLst/>
          </a:prstGeom>
          <a:noFill/>
          <a:ln>
            <a:noFill/>
          </a:ln>
          <a:effectLst/>
        </p:spPr>
        <p:txBody>
          <a:bodyPr wrap="square">
            <a:spAutoFit/>
          </a:bodyPr>
          <a:lstStyle/>
          <a:p>
            <a:pPr algn="ctr"/>
            <a:r>
              <a:rPr lang="en-GB" sz="1600" b="1" i="1" dirty="0">
                <a:solidFill>
                  <a:schemeClr val="bg1"/>
                </a:solidFill>
                <a:latin typeface="Arial" charset="0"/>
                <a:ea typeface="Arial" charset="0"/>
                <a:cs typeface="Arial" charset="0"/>
              </a:rPr>
              <a:t>Lightest footprint, lowest cost</a:t>
            </a:r>
          </a:p>
        </p:txBody>
      </p:sp>
      <p:sp>
        <p:nvSpPr>
          <p:cNvPr id="44" name="Rectangle 43"/>
          <p:cNvSpPr/>
          <p:nvPr/>
        </p:nvSpPr>
        <p:spPr>
          <a:xfrm>
            <a:off x="738313" y="4994203"/>
            <a:ext cx="2892778" cy="45155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47438" y="5006941"/>
            <a:ext cx="2880000" cy="399600"/>
          </a:xfrm>
          <a:prstGeom prst="rect">
            <a:avLst/>
          </a:prstGeom>
          <a:noFill/>
          <a:ln>
            <a:noFill/>
          </a:ln>
        </p:spPr>
        <p:txBody>
          <a:bodyPr wrap="square">
            <a:spAutoFit/>
          </a:bodyPr>
          <a:lstStyle/>
          <a:p>
            <a:pPr algn="ctr"/>
            <a:r>
              <a:rPr lang="en-US" sz="2000" b="1" dirty="0">
                <a:latin typeface="Arial" charset="0"/>
                <a:ea typeface="メイリオ" charset="-128"/>
                <a:cs typeface="Times New Roman" charset="0"/>
              </a:rPr>
              <a:t>Flexibility</a:t>
            </a:r>
            <a:endParaRPr lang="en-GB" sz="2000" b="1" dirty="0">
              <a:latin typeface="Arial" charset="0"/>
              <a:ea typeface="メイリオ" charset="-128"/>
              <a:cs typeface="Times New Roman" charset="0"/>
            </a:endParaRPr>
          </a:p>
        </p:txBody>
      </p:sp>
      <p:sp>
        <p:nvSpPr>
          <p:cNvPr id="46" name="Rectangle 45"/>
          <p:cNvSpPr/>
          <p:nvPr/>
        </p:nvSpPr>
        <p:spPr>
          <a:xfrm>
            <a:off x="738313" y="5572479"/>
            <a:ext cx="2906889" cy="550334"/>
          </a:xfrm>
          <a:prstGeom prst="rect">
            <a:avLst/>
          </a:prstGeom>
          <a:solidFill>
            <a:schemeClr val="tx1">
              <a:lumMod val="50000"/>
              <a:lumOff val="50000"/>
            </a:schemeClr>
          </a:solidFill>
          <a:ln>
            <a:solidFill>
              <a:schemeClr val="tx1">
                <a:lumMod val="50000"/>
                <a:lumOff val="5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Today`s needs, future proofed</a:t>
            </a:r>
          </a:p>
        </p:txBody>
      </p:sp>
      <p:sp>
        <p:nvSpPr>
          <p:cNvPr id="52" name="Text Placeholder 2"/>
          <p:cNvSpPr txBox="1">
            <a:spLocks/>
          </p:cNvSpPr>
          <p:nvPr/>
        </p:nvSpPr>
        <p:spPr>
          <a:xfrm>
            <a:off x="4193509" y="1490745"/>
            <a:ext cx="7562917" cy="4337538"/>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buClr>
                <a:srgbClr val="FEDF00"/>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buClr>
                <a:srgbClr val="FEDF00"/>
              </a:buClr>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200"/>
              </a:lnSpc>
              <a:spcBef>
                <a:spcPts val="0"/>
              </a:spcBef>
              <a:buClr>
                <a:srgbClr val="FEDF00"/>
              </a:buClr>
              <a:buFont typeface="Calibri" panose="020F050202020403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FF00"/>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FF00"/>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Proven Platform:</a:t>
            </a:r>
            <a:endParaRPr lang="en-GB" sz="2000" dirty="0"/>
          </a:p>
          <a:p>
            <a:r>
              <a:rPr lang="en-GB" sz="2000" dirty="0"/>
              <a:t>1000s customers in production</a:t>
            </a:r>
          </a:p>
          <a:p>
            <a:r>
              <a:rPr lang="en-GB" sz="2000" dirty="0"/>
              <a:t>Only company singularly focused on a 2 server solution</a:t>
            </a:r>
          </a:p>
          <a:p>
            <a:r>
              <a:rPr lang="en-GB" sz="2000" dirty="0"/>
              <a:t>Only 2 server solution with all storage tiers supported</a:t>
            </a:r>
          </a:p>
          <a:p>
            <a:pPr marL="0" indent="0">
              <a:buNone/>
            </a:pPr>
            <a:endParaRPr lang="en-GB" sz="2000" dirty="0"/>
          </a:p>
          <a:p>
            <a:pPr marL="0" indent="0">
              <a:buNone/>
            </a:pPr>
            <a:r>
              <a:rPr lang="en-GB" sz="2000" b="1" dirty="0"/>
              <a:t>Built on real customer data</a:t>
            </a:r>
            <a:endParaRPr lang="en-GB" sz="2000" dirty="0"/>
          </a:p>
          <a:p>
            <a:r>
              <a:rPr lang="en-GB" sz="2000" dirty="0"/>
              <a:t>Not in the lab!</a:t>
            </a:r>
          </a:p>
          <a:p>
            <a:r>
              <a:rPr lang="en-GB" sz="2000" dirty="0"/>
              <a:t>Benefit immediately whatever the workload</a:t>
            </a:r>
          </a:p>
          <a:p>
            <a:pPr marL="0" indent="0">
              <a:buNone/>
            </a:pPr>
            <a:endParaRPr lang="en-GB" sz="2000" dirty="0"/>
          </a:p>
          <a:p>
            <a:pPr marL="0" indent="0">
              <a:buNone/>
            </a:pPr>
            <a:r>
              <a:rPr lang="en-GB" sz="2000" b="1" dirty="0"/>
              <a:t>Perfect Storm:</a:t>
            </a:r>
            <a:endParaRPr lang="en-GB" sz="2000" dirty="0"/>
          </a:p>
          <a:p>
            <a:r>
              <a:rPr lang="en-GB" sz="2000" dirty="0"/>
              <a:t>Continued increase in Intel processor density</a:t>
            </a:r>
          </a:p>
          <a:p>
            <a:r>
              <a:rPr lang="en-GB" sz="2000" dirty="0"/>
              <a:t>HD Capacity is going through the roof</a:t>
            </a:r>
          </a:p>
          <a:p>
            <a:r>
              <a:rPr lang="en-GB" sz="2000" dirty="0"/>
              <a:t>Flash prices are dropping through the floor</a:t>
            </a:r>
          </a:p>
          <a:p>
            <a:endParaRPr lang="en-GB" sz="2000" dirty="0"/>
          </a:p>
          <a:p>
            <a:endParaRPr lang="en-GB" sz="2000" dirty="0"/>
          </a:p>
          <a:p>
            <a:endParaRPr lang="en-GB" sz="2000" dirty="0"/>
          </a:p>
          <a:p>
            <a:pPr marL="0" indent="0">
              <a:buNone/>
            </a:pPr>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3935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fade">
                                      <p:cBhvr>
                                        <p:cTn id="12" dur="500"/>
                                        <p:tgtEl>
                                          <p:spTgt spid="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xEl>
                                              <p:pRg st="3" end="3"/>
                                            </p:txEl>
                                          </p:spTgt>
                                        </p:tgtEl>
                                        <p:attrNameLst>
                                          <p:attrName>style.visibility</p:attrName>
                                        </p:attrNameLst>
                                      </p:cBhvr>
                                      <p:to>
                                        <p:strVal val="visible"/>
                                      </p:to>
                                    </p:set>
                                    <p:animEffect transition="in" filter="fade">
                                      <p:cBhvr>
                                        <p:cTn id="22" dur="500"/>
                                        <p:tgtEl>
                                          <p:spTgt spid="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xEl>
                                              <p:pRg st="5" end="5"/>
                                            </p:txEl>
                                          </p:spTgt>
                                        </p:tgtEl>
                                        <p:attrNameLst>
                                          <p:attrName>style.visibility</p:attrName>
                                        </p:attrNameLst>
                                      </p:cBhvr>
                                      <p:to>
                                        <p:strVal val="visible"/>
                                      </p:to>
                                    </p:set>
                                    <p:animEffect transition="in" filter="fade">
                                      <p:cBhvr>
                                        <p:cTn id="27" dur="500"/>
                                        <p:tgtEl>
                                          <p:spTgt spid="5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xEl>
                                              <p:pRg st="6" end="6"/>
                                            </p:txEl>
                                          </p:spTgt>
                                        </p:tgtEl>
                                        <p:attrNameLst>
                                          <p:attrName>style.visibility</p:attrName>
                                        </p:attrNameLst>
                                      </p:cBhvr>
                                      <p:to>
                                        <p:strVal val="visible"/>
                                      </p:to>
                                    </p:set>
                                    <p:animEffect transition="in" filter="fade">
                                      <p:cBhvr>
                                        <p:cTn id="32" dur="500"/>
                                        <p:tgtEl>
                                          <p:spTgt spid="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xEl>
                                              <p:pRg st="7" end="7"/>
                                            </p:txEl>
                                          </p:spTgt>
                                        </p:tgtEl>
                                        <p:attrNameLst>
                                          <p:attrName>style.visibility</p:attrName>
                                        </p:attrNameLst>
                                      </p:cBhvr>
                                      <p:to>
                                        <p:strVal val="visible"/>
                                      </p:to>
                                    </p:set>
                                    <p:animEffect transition="in" filter="fade">
                                      <p:cBhvr>
                                        <p:cTn id="37" dur="500"/>
                                        <p:tgtEl>
                                          <p:spTgt spid="5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xEl>
                                              <p:pRg st="9" end="9"/>
                                            </p:txEl>
                                          </p:spTgt>
                                        </p:tgtEl>
                                        <p:attrNameLst>
                                          <p:attrName>style.visibility</p:attrName>
                                        </p:attrNameLst>
                                      </p:cBhvr>
                                      <p:to>
                                        <p:strVal val="visible"/>
                                      </p:to>
                                    </p:set>
                                    <p:animEffect transition="in" filter="fade">
                                      <p:cBhvr>
                                        <p:cTn id="42" dur="500"/>
                                        <p:tgtEl>
                                          <p:spTgt spid="5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xEl>
                                              <p:pRg st="10" end="10"/>
                                            </p:txEl>
                                          </p:spTgt>
                                        </p:tgtEl>
                                        <p:attrNameLst>
                                          <p:attrName>style.visibility</p:attrName>
                                        </p:attrNameLst>
                                      </p:cBhvr>
                                      <p:to>
                                        <p:strVal val="visible"/>
                                      </p:to>
                                    </p:set>
                                    <p:animEffect transition="in" filter="fade">
                                      <p:cBhvr>
                                        <p:cTn id="47" dur="500"/>
                                        <p:tgtEl>
                                          <p:spTgt spid="5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xEl>
                                              <p:pRg st="11" end="11"/>
                                            </p:txEl>
                                          </p:spTgt>
                                        </p:tgtEl>
                                        <p:attrNameLst>
                                          <p:attrName>style.visibility</p:attrName>
                                        </p:attrNameLst>
                                      </p:cBhvr>
                                      <p:to>
                                        <p:strVal val="visible"/>
                                      </p:to>
                                    </p:set>
                                    <p:animEffect transition="in" filter="fade">
                                      <p:cBhvr>
                                        <p:cTn id="52" dur="500"/>
                                        <p:tgtEl>
                                          <p:spTgt spid="5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
                                            <p:txEl>
                                              <p:pRg st="12" end="12"/>
                                            </p:txEl>
                                          </p:spTgt>
                                        </p:tgtEl>
                                        <p:attrNameLst>
                                          <p:attrName>style.visibility</p:attrName>
                                        </p:attrNameLst>
                                      </p:cBhvr>
                                      <p:to>
                                        <p:strVal val="visible"/>
                                      </p:to>
                                    </p:set>
                                    <p:animEffect transition="in" filter="fade">
                                      <p:cBhvr>
                                        <p:cTn id="57" dur="500"/>
                                        <p:tgtEl>
                                          <p:spTgt spid="5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72985" y="6534930"/>
            <a:ext cx="433465" cy="365125"/>
          </a:xfrm>
        </p:spPr>
        <p:txBody>
          <a:bodyPr/>
          <a:lstStyle/>
          <a:p>
            <a:fld id="{01035B2E-28CB-4D55-B0C2-A613D37585B5}" type="slidenum">
              <a:rPr lang="en-GB" smtClean="0">
                <a:solidFill>
                  <a:prstClr val="black"/>
                </a:solidFill>
              </a:rPr>
              <a:pPr/>
              <a:t>14</a:t>
            </a:fld>
            <a:endParaRPr lang="en-GB" dirty="0">
              <a:solidFill>
                <a:prstClr val="black"/>
              </a:solidFill>
            </a:endParaRPr>
          </a:p>
        </p:txBody>
      </p:sp>
      <p:sp>
        <p:nvSpPr>
          <p:cNvPr id="4" name="Textfeld 3"/>
          <p:cNvSpPr txBox="1"/>
          <p:nvPr/>
        </p:nvSpPr>
        <p:spPr>
          <a:xfrm>
            <a:off x="4042611" y="3185962"/>
            <a:ext cx="5313145" cy="1015663"/>
          </a:xfrm>
          <a:prstGeom prst="rect">
            <a:avLst/>
          </a:prstGeom>
          <a:noFill/>
        </p:spPr>
        <p:txBody>
          <a:bodyPr wrap="square" rtlCol="0">
            <a:spAutoFit/>
          </a:bodyPr>
          <a:lstStyle/>
          <a:p>
            <a:r>
              <a:rPr lang="de-DE" sz="6000" dirty="0"/>
              <a:t>Live Demo </a:t>
            </a:r>
          </a:p>
        </p:txBody>
      </p:sp>
    </p:spTree>
    <p:extLst>
      <p:ext uri="{BB962C8B-B14F-4D97-AF65-F5344CB8AC3E}">
        <p14:creationId xmlns:p14="http://schemas.microsoft.com/office/powerpoint/2010/main" val="7247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9173" y="262927"/>
            <a:ext cx="10515600" cy="560033"/>
          </a:xfrm>
        </p:spPr>
        <p:txBody>
          <a:bodyPr/>
          <a:lstStyle/>
          <a:p>
            <a:r>
              <a:rPr lang="de-DE" sz="2700" b="1" dirty="0"/>
              <a:t>Eine Definition für Hyper-konvergente Infrastruktur</a:t>
            </a:r>
          </a:p>
        </p:txBody>
      </p:sp>
      <p:sp>
        <p:nvSpPr>
          <p:cNvPr id="3" name="Textplatzhalter 2"/>
          <p:cNvSpPr>
            <a:spLocks noGrp="1"/>
          </p:cNvSpPr>
          <p:nvPr>
            <p:ph type="body" sz="quarter" idx="10"/>
          </p:nvPr>
        </p:nvSpPr>
        <p:spPr>
          <a:xfrm>
            <a:off x="2474300" y="1695532"/>
            <a:ext cx="7215992" cy="4646612"/>
          </a:xfrm>
        </p:spPr>
        <p:txBody>
          <a:bodyPr/>
          <a:lstStyle/>
          <a:p>
            <a:pPr marL="0" indent="0">
              <a:buNone/>
            </a:pPr>
            <a:r>
              <a:rPr lang="de-DE" dirty="0"/>
              <a:t>„</a:t>
            </a:r>
            <a:r>
              <a:rPr lang="de-DE" sz="2000" dirty="0"/>
              <a:t>Hyper-Konvergenz (Hyper-</a:t>
            </a:r>
            <a:r>
              <a:rPr lang="de-DE" sz="2000" dirty="0" err="1"/>
              <a:t>Convergence</a:t>
            </a:r>
            <a:r>
              <a:rPr lang="de-DE" sz="2000" dirty="0"/>
              <a:t>) bezeichnet eine Art von Infrastruktur-Systemen mit einer Architektur, bei der die Software im Mittelpunkt steht. Sie integriert Computing-, Storage-, Netzwerk- und </a:t>
            </a:r>
            <a:r>
              <a:rPr lang="de-DE" sz="2000" dirty="0" err="1">
                <a:hlinkClick r:id="rId2"/>
              </a:rPr>
              <a:t>Virtualisierungs</a:t>
            </a:r>
            <a:r>
              <a:rPr lang="de-DE" sz="2000" dirty="0"/>
              <a:t>-Ressourcen sowie andere Technologien sehr eng miteinander. Dabei kommt Standard-Hardware zum Einsatz und ein einzelner Anbieter bietet Support für das gesamte Produkt.“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1000" dirty="0"/>
              <a:t>Quelle : searchdatacenter.de</a:t>
            </a:r>
          </a:p>
        </p:txBody>
      </p:sp>
      <p:sp>
        <p:nvSpPr>
          <p:cNvPr id="5" name="Foliennummernplatzhalter 4"/>
          <p:cNvSpPr>
            <a:spLocks noGrp="1"/>
          </p:cNvSpPr>
          <p:nvPr>
            <p:ph type="sldNum" sz="quarter" idx="13"/>
          </p:nvPr>
        </p:nvSpPr>
        <p:spPr/>
        <p:txBody>
          <a:bodyPr/>
          <a:lstStyle/>
          <a:p>
            <a:fld id="{01035B2E-28CB-4D55-B0C2-A613D37585B5}" type="slidenum">
              <a:rPr lang="en-GB" smtClean="0"/>
              <a:pPr/>
              <a:t>2</a:t>
            </a:fld>
            <a:endParaRPr lang="en-GB" dirty="0"/>
          </a:p>
        </p:txBody>
      </p:sp>
    </p:spTree>
    <p:extLst>
      <p:ext uri="{BB962C8B-B14F-4D97-AF65-F5344CB8AC3E}">
        <p14:creationId xmlns:p14="http://schemas.microsoft.com/office/powerpoint/2010/main" val="247470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314590" y="2456478"/>
            <a:ext cx="910553" cy="4851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007706" y="2008608"/>
            <a:ext cx="606490" cy="60649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335738" y="5024969"/>
            <a:ext cx="556916" cy="6904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312" y="1405990"/>
            <a:ext cx="1604865" cy="1138773"/>
          </a:xfrm>
          <a:prstGeom prst="rect">
            <a:avLst/>
          </a:prstGeom>
          <a:noFill/>
        </p:spPr>
        <p:txBody>
          <a:bodyPr wrap="square" rtlCol="0">
            <a:spAutoFit/>
          </a:bodyPr>
          <a:lstStyle/>
          <a:p>
            <a:r>
              <a:rPr lang="en-GB" sz="3200" dirty="0">
                <a:solidFill>
                  <a:schemeClr val="bg1">
                    <a:lumMod val="65000"/>
                  </a:schemeClr>
                </a:solidFill>
                <a:latin typeface="Arial" panose="020B0604020202020204" pitchFamily="34" charset="0"/>
                <a:cs typeface="Arial" panose="020B0604020202020204" pitchFamily="34" charset="0"/>
              </a:rPr>
              <a:t>24 %</a:t>
            </a:r>
          </a:p>
          <a:p>
            <a:r>
              <a:rPr lang="en-GB" dirty="0">
                <a:solidFill>
                  <a:schemeClr val="bg1">
                    <a:lumMod val="65000"/>
                  </a:schemeClr>
                </a:solidFill>
                <a:latin typeface="Arial" panose="020B0604020202020204" pitchFamily="34" charset="0"/>
                <a:cs typeface="Arial" panose="020B0604020202020204" pitchFamily="34" charset="0"/>
              </a:rPr>
              <a:t>YES</a:t>
            </a:r>
          </a:p>
          <a:p>
            <a:endParaRPr lang="en-GB" dirty="0">
              <a:latin typeface="Arial" panose="020B0604020202020204" pitchFamily="34" charset="0"/>
              <a:cs typeface="Arial" panose="020B0604020202020204" pitchFamily="34" charset="0"/>
            </a:endParaRPr>
          </a:p>
        </p:txBody>
      </p:sp>
      <p:cxnSp>
        <p:nvCxnSpPr>
          <p:cNvPr id="31" name="Straight Connector 30"/>
          <p:cNvCxnSpPr/>
          <p:nvPr/>
        </p:nvCxnSpPr>
        <p:spPr>
          <a:xfrm flipV="1">
            <a:off x="9577388" y="1672400"/>
            <a:ext cx="18998" cy="2308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170203" y="1869423"/>
            <a:ext cx="154897" cy="25941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863263" y="2578231"/>
            <a:ext cx="309562" cy="21048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8015288" y="2167890"/>
            <a:ext cx="176212" cy="18097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893050" y="5050369"/>
            <a:ext cx="178595" cy="1622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42312" y="354367"/>
            <a:ext cx="10930395" cy="560033"/>
          </a:xfrm>
        </p:spPr>
        <p:txBody>
          <a:bodyPr>
            <a:normAutofit/>
          </a:bodyPr>
          <a:lstStyle/>
          <a:p>
            <a:r>
              <a:rPr lang="en-GB" sz="2700" b="1" dirty="0"/>
              <a:t>Trend to Hyper-converged Infrastructure (HCI)</a:t>
            </a:r>
          </a:p>
        </p:txBody>
      </p:sp>
      <p:graphicFrame>
        <p:nvGraphicFramePr>
          <p:cNvPr id="3" name="Chart 2"/>
          <p:cNvGraphicFramePr/>
          <p:nvPr>
            <p:extLst/>
          </p:nvPr>
        </p:nvGraphicFramePr>
        <p:xfrm>
          <a:off x="7108650" y="1700233"/>
          <a:ext cx="4577620" cy="4081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889777" y="1700233"/>
          <a:ext cx="4160441" cy="408132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42312" y="6351944"/>
            <a:ext cx="5282358" cy="430887"/>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Source: 2015 State of </a:t>
            </a:r>
            <a:r>
              <a:rPr lang="en-US" sz="1050" i="1" dirty="0" err="1">
                <a:latin typeface="Arial" panose="020B0604020202020204" pitchFamily="34" charset="0"/>
                <a:cs typeface="Arial" panose="020B0604020202020204" pitchFamily="34" charset="0"/>
              </a:rPr>
              <a:t>Hyperconverged</a:t>
            </a:r>
            <a:r>
              <a:rPr lang="en-US" sz="1050" i="1" dirty="0">
                <a:latin typeface="Arial" panose="020B0604020202020204" pitchFamily="34" charset="0"/>
                <a:cs typeface="Arial" panose="020B0604020202020204" pitchFamily="34" charset="0"/>
              </a:rPr>
              <a:t> Infrastructure Market. </a:t>
            </a:r>
          </a:p>
          <a:p>
            <a:r>
              <a:rPr lang="en-US" sz="1050" i="1" dirty="0" err="1">
                <a:latin typeface="Arial" panose="020B0604020202020204" pitchFamily="34" charset="0"/>
                <a:cs typeface="Arial" panose="020B0604020202020204" pitchFamily="34" charset="0"/>
              </a:rPr>
              <a:t>ActualTech</a:t>
            </a:r>
            <a:r>
              <a:rPr lang="en-US" sz="1050" i="1" dirty="0">
                <a:latin typeface="Arial" panose="020B0604020202020204" pitchFamily="34" charset="0"/>
                <a:cs typeface="Arial" panose="020B0604020202020204" pitchFamily="34" charset="0"/>
              </a:rPr>
              <a:t> Media. May 2015.</a:t>
            </a:r>
          </a:p>
        </p:txBody>
      </p:sp>
      <p:sp>
        <p:nvSpPr>
          <p:cNvPr id="9" name="Right Arrow 8"/>
          <p:cNvSpPr/>
          <p:nvPr/>
        </p:nvSpPr>
        <p:spPr>
          <a:xfrm>
            <a:off x="5362235" y="3394720"/>
            <a:ext cx="1679553" cy="664513"/>
          </a:xfrm>
          <a:prstGeom prst="right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5179275" y="1939262"/>
            <a:ext cx="1604865" cy="1138773"/>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41 %</a:t>
            </a:r>
          </a:p>
          <a:p>
            <a:r>
              <a:rPr lang="en-GB" dirty="0">
                <a:solidFill>
                  <a:schemeClr val="accent1"/>
                </a:solidFill>
                <a:latin typeface="Arial" panose="020B0604020202020204" pitchFamily="34" charset="0"/>
                <a:cs typeface="Arial" panose="020B0604020202020204" pitchFamily="34" charset="0"/>
              </a:rPr>
              <a:t>PLANNING</a:t>
            </a:r>
          </a:p>
          <a:p>
            <a:endParaRPr lang="en-GB" dirty="0">
              <a:latin typeface="Arial" panose="020B0604020202020204" pitchFamily="34" charset="0"/>
              <a:cs typeface="Arial" panose="020B0604020202020204" pitchFamily="34" charset="0"/>
            </a:endParaRPr>
          </a:p>
        </p:txBody>
      </p:sp>
      <p:sp>
        <p:nvSpPr>
          <p:cNvPr id="22" name="TextBox 21"/>
          <p:cNvSpPr txBox="1"/>
          <p:nvPr/>
        </p:nvSpPr>
        <p:spPr>
          <a:xfrm>
            <a:off x="342312" y="5445887"/>
            <a:ext cx="1604865" cy="1138773"/>
          </a:xfrm>
          <a:prstGeom prst="rect">
            <a:avLst/>
          </a:prstGeom>
          <a:noFill/>
        </p:spPr>
        <p:txBody>
          <a:bodyPr wrap="square" rtlCol="0">
            <a:spAutoFit/>
          </a:bodyPr>
          <a:lstStyle/>
          <a:p>
            <a:r>
              <a:rPr lang="en-GB" sz="3200" dirty="0">
                <a:solidFill>
                  <a:schemeClr val="accent6"/>
                </a:solidFill>
                <a:latin typeface="Arial" panose="020B0604020202020204" pitchFamily="34" charset="0"/>
                <a:cs typeface="Arial" panose="020B0604020202020204" pitchFamily="34" charset="0"/>
              </a:rPr>
              <a:t>35 %</a:t>
            </a:r>
          </a:p>
          <a:p>
            <a:r>
              <a:rPr lang="en-GB" dirty="0">
                <a:solidFill>
                  <a:schemeClr val="accent6"/>
                </a:solidFill>
                <a:latin typeface="Arial" panose="020B0604020202020204" pitchFamily="34" charset="0"/>
                <a:cs typeface="Arial" panose="020B0604020202020204" pitchFamily="34" charset="0"/>
              </a:rPr>
              <a:t>NO</a:t>
            </a:r>
          </a:p>
          <a:p>
            <a:endParaRPr lang="en-GB" dirty="0">
              <a:latin typeface="Arial" panose="020B0604020202020204" pitchFamily="34" charset="0"/>
              <a:cs typeface="Arial" panose="020B0604020202020204" pitchFamily="34" charset="0"/>
            </a:endParaRPr>
          </a:p>
        </p:txBody>
      </p:sp>
      <p:sp>
        <p:nvSpPr>
          <p:cNvPr id="23" name="TextBox 22"/>
          <p:cNvSpPr txBox="1"/>
          <p:nvPr/>
        </p:nvSpPr>
        <p:spPr>
          <a:xfrm>
            <a:off x="1407119" y="3316903"/>
            <a:ext cx="310709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CURRENT</a:t>
            </a:r>
          </a:p>
          <a:p>
            <a:pPr algn="ctr"/>
            <a:r>
              <a:rPr lang="en-GB" sz="2400" dirty="0">
                <a:latin typeface="Arial" panose="020B0604020202020204" pitchFamily="34" charset="0"/>
                <a:cs typeface="Arial" panose="020B0604020202020204" pitchFamily="34" charset="0"/>
              </a:rPr>
              <a:t>HCI USER</a:t>
            </a:r>
          </a:p>
        </p:txBody>
      </p:sp>
      <p:sp>
        <p:nvSpPr>
          <p:cNvPr id="24" name="TextBox 23"/>
          <p:cNvSpPr txBox="1"/>
          <p:nvPr/>
        </p:nvSpPr>
        <p:spPr>
          <a:xfrm>
            <a:off x="9016171" y="1134992"/>
            <a:ext cx="1601021" cy="553998"/>
          </a:xfrm>
          <a:prstGeom prst="rect">
            <a:avLst/>
          </a:prstGeom>
          <a:noFill/>
        </p:spPr>
        <p:txBody>
          <a:bodyPr wrap="square" rtlCol="0">
            <a:spAutoFit/>
          </a:bodyPr>
          <a:lstStyle/>
          <a:p>
            <a:r>
              <a:rPr lang="en-GB" dirty="0">
                <a:solidFill>
                  <a:schemeClr val="accent1"/>
                </a:solidFill>
                <a:latin typeface="Arial" panose="020B0604020202020204" pitchFamily="34" charset="0"/>
                <a:cs typeface="Arial" panose="020B0604020202020204" pitchFamily="34" charset="0"/>
              </a:rPr>
              <a:t>3%</a:t>
            </a:r>
          </a:p>
          <a:p>
            <a:r>
              <a:rPr lang="en-GB" sz="1200" dirty="0">
                <a:solidFill>
                  <a:schemeClr val="accent1"/>
                </a:solidFill>
                <a:latin typeface="Arial" panose="020B0604020202020204" pitchFamily="34" charset="0"/>
                <a:cs typeface="Arial" panose="020B0604020202020204" pitchFamily="34" charset="0"/>
              </a:rPr>
              <a:t>1-3 MONTHS</a:t>
            </a:r>
          </a:p>
        </p:txBody>
      </p:sp>
      <p:sp>
        <p:nvSpPr>
          <p:cNvPr id="25" name="TextBox 24"/>
          <p:cNvSpPr txBox="1"/>
          <p:nvPr/>
        </p:nvSpPr>
        <p:spPr>
          <a:xfrm>
            <a:off x="10205175" y="1326669"/>
            <a:ext cx="1601021" cy="553998"/>
          </a:xfrm>
          <a:prstGeom prst="rect">
            <a:avLst/>
          </a:prstGeom>
          <a:noFill/>
        </p:spPr>
        <p:txBody>
          <a:bodyPr wrap="square" rtlCol="0">
            <a:spAutoFit/>
          </a:bodyPr>
          <a:lstStyle/>
          <a:p>
            <a:r>
              <a:rPr lang="en-GB" dirty="0">
                <a:solidFill>
                  <a:schemeClr val="accent2"/>
                </a:solidFill>
                <a:latin typeface="Arial" panose="020B0604020202020204" pitchFamily="34" charset="0"/>
                <a:cs typeface="Arial" panose="020B0604020202020204" pitchFamily="34" charset="0"/>
              </a:rPr>
              <a:t>8%</a:t>
            </a:r>
          </a:p>
          <a:p>
            <a:r>
              <a:rPr lang="en-GB" sz="1200" dirty="0">
                <a:solidFill>
                  <a:schemeClr val="accent2"/>
                </a:solidFill>
                <a:latin typeface="Arial" panose="020B0604020202020204" pitchFamily="34" charset="0"/>
                <a:cs typeface="Arial" panose="020B0604020202020204" pitchFamily="34" charset="0"/>
              </a:rPr>
              <a:t>3-6 MONTHS</a:t>
            </a:r>
          </a:p>
        </p:txBody>
      </p:sp>
      <p:sp>
        <p:nvSpPr>
          <p:cNvPr id="26" name="TextBox 25"/>
          <p:cNvSpPr txBox="1"/>
          <p:nvPr/>
        </p:nvSpPr>
        <p:spPr>
          <a:xfrm>
            <a:off x="10991887" y="2031742"/>
            <a:ext cx="1601021" cy="553998"/>
          </a:xfrm>
          <a:prstGeom prst="rect">
            <a:avLst/>
          </a:prstGeom>
          <a:noFill/>
        </p:spPr>
        <p:txBody>
          <a:bodyPr wrap="square" rtlCol="0">
            <a:spAutoFit/>
          </a:bodyPr>
          <a:lstStyle/>
          <a:p>
            <a:r>
              <a:rPr lang="en-GB" dirty="0">
                <a:solidFill>
                  <a:schemeClr val="bg1">
                    <a:lumMod val="65000"/>
                  </a:schemeClr>
                </a:solidFill>
                <a:latin typeface="Arial" panose="020B0604020202020204" pitchFamily="34" charset="0"/>
                <a:cs typeface="Arial" panose="020B0604020202020204" pitchFamily="34" charset="0"/>
              </a:rPr>
              <a:t>22%</a:t>
            </a:r>
          </a:p>
          <a:p>
            <a:r>
              <a:rPr lang="en-GB" sz="1200" dirty="0">
                <a:solidFill>
                  <a:schemeClr val="bg1">
                    <a:lumMod val="65000"/>
                  </a:schemeClr>
                </a:solidFill>
                <a:latin typeface="Arial" panose="020B0604020202020204" pitchFamily="34" charset="0"/>
                <a:cs typeface="Arial" panose="020B0604020202020204" pitchFamily="34" charset="0"/>
              </a:rPr>
              <a:t>6-12 MONTHS</a:t>
            </a:r>
          </a:p>
        </p:txBody>
      </p:sp>
      <p:sp>
        <p:nvSpPr>
          <p:cNvPr id="27" name="TextBox 26"/>
          <p:cNvSpPr txBox="1"/>
          <p:nvPr/>
        </p:nvSpPr>
        <p:spPr>
          <a:xfrm>
            <a:off x="7302883" y="5062927"/>
            <a:ext cx="1601021" cy="553998"/>
          </a:xfrm>
          <a:prstGeom prst="rect">
            <a:avLst/>
          </a:prstGeom>
          <a:noFill/>
        </p:spPr>
        <p:txBody>
          <a:bodyPr wrap="square" rtlCol="0">
            <a:spAutoFit/>
          </a:bodyPr>
          <a:lstStyle/>
          <a:p>
            <a:r>
              <a:rPr lang="en-GB" dirty="0">
                <a:solidFill>
                  <a:srgbClr val="FFC000"/>
                </a:solidFill>
                <a:latin typeface="Arial" panose="020B0604020202020204" pitchFamily="34" charset="0"/>
                <a:cs typeface="Arial" panose="020B0604020202020204" pitchFamily="34" charset="0"/>
              </a:rPr>
              <a:t>43%</a:t>
            </a:r>
          </a:p>
          <a:p>
            <a:r>
              <a:rPr lang="en-GB" sz="1200" dirty="0">
                <a:solidFill>
                  <a:srgbClr val="FFC000"/>
                </a:solidFill>
                <a:latin typeface="Arial" panose="020B0604020202020204" pitchFamily="34" charset="0"/>
                <a:cs typeface="Arial" panose="020B0604020202020204" pitchFamily="34" charset="0"/>
              </a:rPr>
              <a:t>1-2 YEARS</a:t>
            </a:r>
          </a:p>
        </p:txBody>
      </p:sp>
      <p:sp>
        <p:nvSpPr>
          <p:cNvPr id="28" name="TextBox 27"/>
          <p:cNvSpPr txBox="1"/>
          <p:nvPr/>
        </p:nvSpPr>
        <p:spPr>
          <a:xfrm>
            <a:off x="7155113" y="1734309"/>
            <a:ext cx="1601021" cy="553998"/>
          </a:xfrm>
          <a:prstGeom prst="rect">
            <a:avLst/>
          </a:prstGeom>
          <a:noFill/>
        </p:spPr>
        <p:txBody>
          <a:bodyPr wrap="square" rtlCol="0">
            <a:spAutoFit/>
          </a:bodyPr>
          <a:lstStyle/>
          <a:p>
            <a:r>
              <a:rPr lang="en-GB" dirty="0">
                <a:solidFill>
                  <a:schemeClr val="accent1">
                    <a:lumMod val="75000"/>
                  </a:schemeClr>
                </a:solidFill>
                <a:latin typeface="Arial" panose="020B0604020202020204" pitchFamily="34" charset="0"/>
                <a:cs typeface="Arial" panose="020B0604020202020204" pitchFamily="34" charset="0"/>
              </a:rPr>
              <a:t>24%</a:t>
            </a:r>
          </a:p>
          <a:p>
            <a:r>
              <a:rPr lang="en-GB" sz="1200" dirty="0">
                <a:solidFill>
                  <a:schemeClr val="accent1">
                    <a:lumMod val="75000"/>
                  </a:schemeClr>
                </a:solidFill>
                <a:latin typeface="Arial" panose="020B0604020202020204" pitchFamily="34" charset="0"/>
                <a:cs typeface="Arial" panose="020B0604020202020204" pitchFamily="34" charset="0"/>
              </a:rPr>
              <a:t>&gt; 2 YEARS</a:t>
            </a:r>
          </a:p>
        </p:txBody>
      </p:sp>
      <p:sp>
        <p:nvSpPr>
          <p:cNvPr id="29" name="TextBox 28"/>
          <p:cNvSpPr txBox="1"/>
          <p:nvPr/>
        </p:nvSpPr>
        <p:spPr>
          <a:xfrm>
            <a:off x="7843913" y="3311479"/>
            <a:ext cx="310709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74% PLANNING</a:t>
            </a:r>
          </a:p>
          <a:p>
            <a:pPr algn="ctr"/>
            <a:r>
              <a:rPr lang="en-GB" sz="2400" dirty="0">
                <a:latin typeface="Arial" panose="020B0604020202020204" pitchFamily="34" charset="0"/>
                <a:cs typeface="Arial" panose="020B0604020202020204" pitchFamily="34" charset="0"/>
              </a:rPr>
              <a:t>IN &lt; 2YEARS</a:t>
            </a:r>
          </a:p>
        </p:txBody>
      </p:sp>
    </p:spTree>
    <p:extLst>
      <p:ext uri="{BB962C8B-B14F-4D97-AF65-F5344CB8AC3E}">
        <p14:creationId xmlns:p14="http://schemas.microsoft.com/office/powerpoint/2010/main" val="57747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4670" y="1238250"/>
            <a:ext cx="4942415" cy="2039368"/>
          </a:xfrm>
          <a:prstGeom prst="rect">
            <a:avLst/>
          </a:prstGeom>
        </p:spPr>
      </p:pic>
      <p:pic>
        <p:nvPicPr>
          <p:cNvPr id="9" name="Picture 8"/>
          <p:cNvPicPr>
            <a:picLocks noChangeAspect="1"/>
          </p:cNvPicPr>
          <p:nvPr/>
        </p:nvPicPr>
        <p:blipFill>
          <a:blip r:embed="rId4"/>
          <a:stretch>
            <a:fillRect/>
          </a:stretch>
        </p:blipFill>
        <p:spPr>
          <a:xfrm>
            <a:off x="1723665" y="2101673"/>
            <a:ext cx="5004713" cy="2046918"/>
          </a:xfrm>
          <a:prstGeom prst="rect">
            <a:avLst/>
          </a:prstGeom>
        </p:spPr>
      </p:pic>
      <p:pic>
        <p:nvPicPr>
          <p:cNvPr id="13" name="Picture 12"/>
          <p:cNvPicPr>
            <a:picLocks noChangeAspect="1"/>
          </p:cNvPicPr>
          <p:nvPr/>
        </p:nvPicPr>
        <p:blipFill>
          <a:blip r:embed="rId5"/>
          <a:stretch>
            <a:fillRect/>
          </a:stretch>
        </p:blipFill>
        <p:spPr>
          <a:xfrm>
            <a:off x="3252624" y="2745352"/>
            <a:ext cx="4974762" cy="2049207"/>
          </a:xfrm>
          <a:prstGeom prst="rect">
            <a:avLst/>
          </a:prstGeom>
        </p:spPr>
      </p:pic>
      <p:sp>
        <p:nvSpPr>
          <p:cNvPr id="2" name="Title 1"/>
          <p:cNvSpPr>
            <a:spLocks noGrp="1"/>
          </p:cNvSpPr>
          <p:nvPr>
            <p:ph type="title"/>
          </p:nvPr>
        </p:nvSpPr>
        <p:spPr/>
        <p:txBody>
          <a:bodyPr/>
          <a:lstStyle/>
          <a:p>
            <a:r>
              <a:rPr lang="en-US" b="1" dirty="0"/>
              <a:t>StorMagic: Established a Proven Platform</a:t>
            </a:r>
          </a:p>
        </p:txBody>
      </p:sp>
      <p:sp>
        <p:nvSpPr>
          <p:cNvPr id="5" name="Slide Number Placeholder 4"/>
          <p:cNvSpPr>
            <a:spLocks noGrp="1"/>
          </p:cNvSpPr>
          <p:nvPr>
            <p:ph type="sldNum" sz="quarter" idx="13"/>
          </p:nvPr>
        </p:nvSpPr>
        <p:spPr/>
        <p:txBody>
          <a:bodyPr/>
          <a:lstStyle/>
          <a:p>
            <a:fld id="{01035B2E-28CB-4D55-B0C2-A613D37585B5}" type="slidenum">
              <a:rPr lang="en-GB" smtClean="0">
                <a:solidFill>
                  <a:prstClr val="black"/>
                </a:solidFill>
              </a:rPr>
              <a:pPr/>
              <a:t>4</a:t>
            </a:fld>
            <a:endParaRPr lang="en-GB" dirty="0">
              <a:solidFill>
                <a:prstClr val="black"/>
              </a:solidFill>
            </a:endParaRPr>
          </a:p>
        </p:txBody>
      </p:sp>
      <p:pic>
        <p:nvPicPr>
          <p:cNvPr id="14" name="Picture 13"/>
          <p:cNvPicPr>
            <a:picLocks noChangeAspect="1"/>
          </p:cNvPicPr>
          <p:nvPr/>
        </p:nvPicPr>
        <p:blipFill>
          <a:blip r:embed="rId6"/>
          <a:stretch>
            <a:fillRect/>
          </a:stretch>
        </p:blipFill>
        <p:spPr>
          <a:xfrm>
            <a:off x="4751302" y="3497757"/>
            <a:ext cx="4970605" cy="2056255"/>
          </a:xfrm>
          <a:prstGeom prst="rect">
            <a:avLst/>
          </a:prstGeom>
        </p:spPr>
      </p:pic>
      <p:pic>
        <p:nvPicPr>
          <p:cNvPr id="7" name="Picture 6"/>
          <p:cNvPicPr>
            <a:picLocks noChangeAspect="1"/>
          </p:cNvPicPr>
          <p:nvPr/>
        </p:nvPicPr>
        <p:blipFill>
          <a:blip r:embed="rId7"/>
          <a:stretch>
            <a:fillRect/>
          </a:stretch>
        </p:blipFill>
        <p:spPr>
          <a:xfrm>
            <a:off x="6076921" y="4299658"/>
            <a:ext cx="4985211" cy="1986841"/>
          </a:xfrm>
          <a:prstGeom prst="rect">
            <a:avLst/>
          </a:prstGeom>
        </p:spPr>
      </p:pic>
    </p:spTree>
    <p:extLst>
      <p:ext uri="{BB962C8B-B14F-4D97-AF65-F5344CB8AC3E}">
        <p14:creationId xmlns:p14="http://schemas.microsoft.com/office/powerpoint/2010/main" val="126305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StorMagic: Focused on Solving Customer Challenges</a:t>
            </a:r>
          </a:p>
        </p:txBody>
      </p:sp>
      <p:sp>
        <p:nvSpPr>
          <p:cNvPr id="5" name="Slide Number Placeholder 4"/>
          <p:cNvSpPr>
            <a:spLocks noGrp="1"/>
          </p:cNvSpPr>
          <p:nvPr>
            <p:ph type="sldNum" sz="quarter" idx="13"/>
          </p:nvPr>
        </p:nvSpPr>
        <p:spPr>
          <a:xfrm>
            <a:off x="645609" y="5300925"/>
            <a:ext cx="433465" cy="365125"/>
          </a:xfrm>
        </p:spPr>
        <p:txBody>
          <a:bodyPr/>
          <a:lstStyle/>
          <a:p>
            <a:fld id="{01035B2E-28CB-4D55-B0C2-A613D37585B5}" type="slidenum">
              <a:rPr lang="en-GB" smtClean="0"/>
              <a:pPr/>
              <a:t>5</a:t>
            </a:fld>
            <a:endParaRPr lang="en-GB" dirty="0"/>
          </a:p>
        </p:txBody>
      </p:sp>
      <p:sp>
        <p:nvSpPr>
          <p:cNvPr id="15" name="Rectangle 14"/>
          <p:cNvSpPr/>
          <p:nvPr/>
        </p:nvSpPr>
        <p:spPr>
          <a:xfrm>
            <a:off x="1667924" y="5213853"/>
            <a:ext cx="6312389" cy="461665"/>
          </a:xfrm>
          <a:prstGeom prst="rect">
            <a:avLst/>
          </a:prstGeom>
        </p:spPr>
        <p:txBody>
          <a:bodyPr wrap="square">
            <a:spAutoFit/>
          </a:bodyPr>
          <a:lstStyle/>
          <a:p>
            <a:pPr lvl="0"/>
            <a:r>
              <a:rPr lang="en-GB" sz="2400" b="1" dirty="0">
                <a:latin typeface="Arial" charset="0"/>
                <a:ea typeface="Arial" charset="0"/>
                <a:cs typeface="Arial" charset="0"/>
              </a:rPr>
              <a:t>Ensure application uptime</a:t>
            </a:r>
          </a:p>
        </p:txBody>
      </p:sp>
      <p:sp>
        <p:nvSpPr>
          <p:cNvPr id="16" name="Rectangle 15"/>
          <p:cNvSpPr/>
          <p:nvPr/>
        </p:nvSpPr>
        <p:spPr>
          <a:xfrm>
            <a:off x="1592100" y="2777154"/>
            <a:ext cx="7061133" cy="461665"/>
          </a:xfrm>
          <a:prstGeom prst="rect">
            <a:avLst/>
          </a:prstGeom>
        </p:spPr>
        <p:txBody>
          <a:bodyPr wrap="square">
            <a:spAutoFit/>
          </a:bodyPr>
          <a:lstStyle/>
          <a:p>
            <a:pPr lvl="0"/>
            <a:r>
              <a:rPr lang="en-GB" sz="2400" b="1" dirty="0">
                <a:latin typeface="Arial" charset="0"/>
                <a:ea typeface="Arial" charset="0"/>
                <a:cs typeface="Arial" charset="0"/>
              </a:rPr>
              <a:t>Delivering application performance</a:t>
            </a:r>
          </a:p>
        </p:txBody>
      </p:sp>
      <p:sp>
        <p:nvSpPr>
          <p:cNvPr id="18" name="Rectangle 17"/>
          <p:cNvSpPr/>
          <p:nvPr/>
        </p:nvSpPr>
        <p:spPr>
          <a:xfrm>
            <a:off x="1642415" y="3975853"/>
            <a:ext cx="6375807" cy="461665"/>
          </a:xfrm>
          <a:prstGeom prst="rect">
            <a:avLst/>
          </a:prstGeom>
        </p:spPr>
        <p:txBody>
          <a:bodyPr wrap="square">
            <a:spAutoFit/>
          </a:bodyPr>
          <a:lstStyle/>
          <a:p>
            <a:pPr lvl="0"/>
            <a:r>
              <a:rPr lang="en-GB" sz="2400" b="1" dirty="0">
                <a:latin typeface="Arial" charset="0"/>
                <a:ea typeface="Arial" charset="0"/>
                <a:cs typeface="Arial" charset="0"/>
              </a:rPr>
              <a:t>Simplify &amp; centralize management</a:t>
            </a:r>
          </a:p>
        </p:txBody>
      </p:sp>
      <p:sp>
        <p:nvSpPr>
          <p:cNvPr id="21" name="Rectangle 20"/>
          <p:cNvSpPr/>
          <p:nvPr/>
        </p:nvSpPr>
        <p:spPr>
          <a:xfrm>
            <a:off x="1648968" y="1480841"/>
            <a:ext cx="6757844" cy="461665"/>
          </a:xfrm>
          <a:prstGeom prst="rect">
            <a:avLst/>
          </a:prstGeom>
        </p:spPr>
        <p:txBody>
          <a:bodyPr wrap="square">
            <a:spAutoFit/>
          </a:bodyPr>
          <a:lstStyle/>
          <a:p>
            <a:pPr lvl="0"/>
            <a:r>
              <a:rPr lang="en-GB" sz="2400" b="1" dirty="0">
                <a:latin typeface="Arial" charset="0"/>
                <a:ea typeface="Arial" charset="0"/>
                <a:cs typeface="Arial" charset="0"/>
              </a:rPr>
              <a:t>Reducing cost and complexity</a:t>
            </a:r>
          </a:p>
        </p:txBody>
      </p:sp>
      <p:pic>
        <p:nvPicPr>
          <p:cNvPr id="10" name="Picture 9"/>
          <p:cNvPicPr>
            <a:picLocks noChangeAspect="1"/>
          </p:cNvPicPr>
          <p:nvPr/>
        </p:nvPicPr>
        <p:blipFill>
          <a:blip r:embed="rId3"/>
          <a:stretch>
            <a:fillRect/>
          </a:stretch>
        </p:blipFill>
        <p:spPr>
          <a:xfrm>
            <a:off x="704036" y="5069862"/>
            <a:ext cx="811036" cy="802499"/>
          </a:xfrm>
          <a:prstGeom prst="rect">
            <a:avLst/>
          </a:prstGeom>
        </p:spPr>
      </p:pic>
      <p:pic>
        <p:nvPicPr>
          <p:cNvPr id="22" name="Picture 21"/>
          <p:cNvPicPr>
            <a:picLocks noChangeAspect="1"/>
          </p:cNvPicPr>
          <p:nvPr/>
        </p:nvPicPr>
        <p:blipFill>
          <a:blip r:embed="rId4"/>
          <a:stretch>
            <a:fillRect/>
          </a:stretch>
        </p:blipFill>
        <p:spPr>
          <a:xfrm>
            <a:off x="679332" y="1328094"/>
            <a:ext cx="807305" cy="80506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601" y="2605454"/>
            <a:ext cx="811036" cy="816534"/>
          </a:xfrm>
          <a:prstGeom prst="rect">
            <a:avLst/>
          </a:prstGeom>
        </p:spPr>
      </p:pic>
      <p:pic>
        <p:nvPicPr>
          <p:cNvPr id="32" name="Picture 31"/>
          <p:cNvPicPr>
            <a:picLocks noChangeAspect="1"/>
          </p:cNvPicPr>
          <p:nvPr/>
        </p:nvPicPr>
        <p:blipFill>
          <a:blip r:embed="rId6"/>
          <a:stretch>
            <a:fillRect/>
          </a:stretch>
        </p:blipFill>
        <p:spPr>
          <a:xfrm>
            <a:off x="685079" y="3801641"/>
            <a:ext cx="811036" cy="802499"/>
          </a:xfrm>
          <a:prstGeom prst="rect">
            <a:avLst/>
          </a:prstGeom>
        </p:spPr>
      </p:pic>
      <p:grpSp>
        <p:nvGrpSpPr>
          <p:cNvPr id="6" name="Group 5"/>
          <p:cNvGrpSpPr/>
          <p:nvPr/>
        </p:nvGrpSpPr>
        <p:grpSpPr>
          <a:xfrm>
            <a:off x="8793825" y="1511821"/>
            <a:ext cx="1505402" cy="4176278"/>
            <a:chOff x="8793825" y="1511821"/>
            <a:chExt cx="1505402" cy="4176278"/>
          </a:xfrm>
        </p:grpSpPr>
        <p:pic>
          <p:nvPicPr>
            <p:cNvPr id="38" name="Picture 37"/>
            <p:cNvPicPr>
              <a:picLocks noChangeAspect="1"/>
            </p:cNvPicPr>
            <p:nvPr/>
          </p:nvPicPr>
          <p:blipFill>
            <a:blip r:embed="rId7"/>
            <a:stretch>
              <a:fillRect/>
            </a:stretch>
          </p:blipFill>
          <p:spPr>
            <a:xfrm>
              <a:off x="8835568" y="1511821"/>
              <a:ext cx="1462453" cy="438426"/>
            </a:xfrm>
            <a:prstGeom prst="rect">
              <a:avLst/>
            </a:prstGeom>
          </p:spPr>
        </p:pic>
        <p:pic>
          <p:nvPicPr>
            <p:cNvPr id="39" name="Picture 38"/>
            <p:cNvPicPr>
              <a:picLocks noChangeAspect="1"/>
            </p:cNvPicPr>
            <p:nvPr/>
          </p:nvPicPr>
          <p:blipFill>
            <a:blip r:embed="rId7"/>
            <a:stretch>
              <a:fillRect/>
            </a:stretch>
          </p:blipFill>
          <p:spPr>
            <a:xfrm>
              <a:off x="8836774" y="2752732"/>
              <a:ext cx="1462453" cy="438426"/>
            </a:xfrm>
            <a:prstGeom prst="rect">
              <a:avLst/>
            </a:prstGeom>
          </p:spPr>
        </p:pic>
        <p:pic>
          <p:nvPicPr>
            <p:cNvPr id="40" name="Picture 39"/>
            <p:cNvPicPr>
              <a:picLocks noChangeAspect="1"/>
            </p:cNvPicPr>
            <p:nvPr/>
          </p:nvPicPr>
          <p:blipFill>
            <a:blip r:embed="rId7"/>
            <a:stretch>
              <a:fillRect/>
            </a:stretch>
          </p:blipFill>
          <p:spPr>
            <a:xfrm>
              <a:off x="8807740" y="3948290"/>
              <a:ext cx="1462453" cy="438426"/>
            </a:xfrm>
            <a:prstGeom prst="rect">
              <a:avLst/>
            </a:prstGeom>
          </p:spPr>
        </p:pic>
        <p:pic>
          <p:nvPicPr>
            <p:cNvPr id="41" name="Picture 40"/>
            <p:cNvPicPr>
              <a:picLocks noChangeAspect="1"/>
            </p:cNvPicPr>
            <p:nvPr/>
          </p:nvPicPr>
          <p:blipFill>
            <a:blip r:embed="rId7"/>
            <a:stretch>
              <a:fillRect/>
            </a:stretch>
          </p:blipFill>
          <p:spPr>
            <a:xfrm>
              <a:off x="8793825" y="5249673"/>
              <a:ext cx="1462453" cy="438426"/>
            </a:xfrm>
            <a:prstGeom prst="rect">
              <a:avLst/>
            </a:prstGeom>
          </p:spPr>
        </p:pic>
      </p:grpSp>
    </p:spTree>
    <p:extLst>
      <p:ext uri="{BB962C8B-B14F-4D97-AF65-F5344CB8AC3E}">
        <p14:creationId xmlns:p14="http://schemas.microsoft.com/office/powerpoint/2010/main" val="121725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13" y="354367"/>
            <a:ext cx="11439926" cy="560033"/>
          </a:xfrm>
        </p:spPr>
        <p:txBody>
          <a:bodyPr>
            <a:normAutofit/>
          </a:bodyPr>
          <a:lstStyle/>
          <a:p>
            <a:r>
              <a:rPr lang="en-US" sz="2700" b="1" dirty="0" err="1"/>
              <a:t>SvSAN</a:t>
            </a:r>
            <a:r>
              <a:rPr lang="en-US" sz="2700" b="1" dirty="0"/>
              <a:t>: Why 1000s of Customers have Deployed</a:t>
            </a:r>
          </a:p>
        </p:txBody>
      </p:sp>
      <p:pic>
        <p:nvPicPr>
          <p:cNvPr id="7" name="Picture 6"/>
          <p:cNvPicPr>
            <a:picLocks noChangeAspect="1"/>
          </p:cNvPicPr>
          <p:nvPr/>
        </p:nvPicPr>
        <p:blipFill>
          <a:blip r:embed="rId3"/>
          <a:stretch>
            <a:fillRect/>
          </a:stretch>
        </p:blipFill>
        <p:spPr>
          <a:xfrm>
            <a:off x="4229100" y="1362777"/>
            <a:ext cx="3657600" cy="1839046"/>
          </a:xfrm>
          <a:prstGeom prst="rect">
            <a:avLst/>
          </a:prstGeom>
        </p:spPr>
      </p:pic>
      <p:grpSp>
        <p:nvGrpSpPr>
          <p:cNvPr id="18" name="Group 17"/>
          <p:cNvGrpSpPr/>
          <p:nvPr/>
        </p:nvGrpSpPr>
        <p:grpSpPr>
          <a:xfrm>
            <a:off x="4254499" y="2235200"/>
            <a:ext cx="7727460" cy="3924995"/>
            <a:chOff x="4254499" y="2235200"/>
            <a:chExt cx="7727460" cy="3924995"/>
          </a:xfrm>
        </p:grpSpPr>
        <p:grpSp>
          <p:nvGrpSpPr>
            <p:cNvPr id="13" name="Group 12"/>
            <p:cNvGrpSpPr/>
            <p:nvPr/>
          </p:nvGrpSpPr>
          <p:grpSpPr>
            <a:xfrm>
              <a:off x="4254499" y="2235200"/>
              <a:ext cx="6311901" cy="3365500"/>
              <a:chOff x="4254499" y="2247900"/>
              <a:chExt cx="6311901" cy="3365500"/>
            </a:xfrm>
          </p:grpSpPr>
          <p:sp>
            <p:nvSpPr>
              <p:cNvPr id="11" name="Curved Left Arrow 10"/>
              <p:cNvSpPr/>
              <p:nvPr/>
            </p:nvSpPr>
            <p:spPr>
              <a:xfrm>
                <a:off x="7886700" y="2247900"/>
                <a:ext cx="2679700" cy="2628900"/>
              </a:xfrm>
              <a:prstGeom prst="curvedLeftArrow">
                <a:avLst>
                  <a:gd name="adj1" fmla="val 25000"/>
                  <a:gd name="adj2" fmla="val 4897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4"/>
              <a:stretch>
                <a:fillRect/>
              </a:stretch>
            </p:blipFill>
            <p:spPr>
              <a:xfrm>
                <a:off x="4254499" y="3505200"/>
                <a:ext cx="3573751" cy="2108200"/>
              </a:xfrm>
              <a:prstGeom prst="rect">
                <a:avLst/>
              </a:prstGeom>
            </p:spPr>
          </p:pic>
        </p:grpSp>
        <p:sp>
          <p:nvSpPr>
            <p:cNvPr id="15" name="TextBox 14"/>
            <p:cNvSpPr txBox="1"/>
            <p:nvPr/>
          </p:nvSpPr>
          <p:spPr>
            <a:xfrm>
              <a:off x="8597900" y="4775200"/>
              <a:ext cx="3384059" cy="1384995"/>
            </a:xfrm>
            <a:prstGeom prst="rect">
              <a:avLst/>
            </a:prstGeom>
            <a:noFill/>
          </p:spPr>
          <p:txBody>
            <a:bodyPr wrap="none" rtlCol="0">
              <a:spAutoFit/>
            </a:bodyPr>
            <a:lstStyle/>
            <a:p>
              <a:r>
                <a:rPr lang="en-US" sz="2800" b="1" dirty="0"/>
                <a:t>Costly &amp; Complex</a:t>
              </a:r>
            </a:p>
            <a:p>
              <a:endParaRPr lang="en-US" sz="2800" b="1" dirty="0"/>
            </a:p>
            <a:p>
              <a:r>
                <a:rPr lang="en-US" sz="2800" b="1" dirty="0"/>
                <a:t>Single point of failure</a:t>
              </a:r>
            </a:p>
          </p:txBody>
        </p:sp>
      </p:grpSp>
      <p:grpSp>
        <p:nvGrpSpPr>
          <p:cNvPr id="17" name="Group 16"/>
          <p:cNvGrpSpPr/>
          <p:nvPr/>
        </p:nvGrpSpPr>
        <p:grpSpPr>
          <a:xfrm>
            <a:off x="152400" y="2273300"/>
            <a:ext cx="7670800" cy="3950395"/>
            <a:chOff x="152400" y="2273300"/>
            <a:chExt cx="7670800" cy="3950395"/>
          </a:xfrm>
        </p:grpSpPr>
        <p:grpSp>
          <p:nvGrpSpPr>
            <p:cNvPr id="14" name="Group 13"/>
            <p:cNvGrpSpPr/>
            <p:nvPr/>
          </p:nvGrpSpPr>
          <p:grpSpPr>
            <a:xfrm>
              <a:off x="1727200" y="2273300"/>
              <a:ext cx="6096000" cy="3352801"/>
              <a:chOff x="1727200" y="2273300"/>
              <a:chExt cx="6096000" cy="3352801"/>
            </a:xfrm>
          </p:grpSpPr>
          <p:pic>
            <p:nvPicPr>
              <p:cNvPr id="8" name="Picture 7"/>
              <p:cNvPicPr>
                <a:picLocks noChangeAspect="1"/>
              </p:cNvPicPr>
              <p:nvPr/>
            </p:nvPicPr>
            <p:blipFill>
              <a:blip r:embed="rId5"/>
              <a:stretch>
                <a:fillRect/>
              </a:stretch>
            </p:blipFill>
            <p:spPr>
              <a:xfrm>
                <a:off x="4241800" y="3476755"/>
                <a:ext cx="3581400" cy="2149346"/>
              </a:xfrm>
              <a:prstGeom prst="rect">
                <a:avLst/>
              </a:prstGeom>
            </p:spPr>
          </p:pic>
          <p:sp>
            <p:nvSpPr>
              <p:cNvPr id="9" name="Curved Right Arrow 8"/>
              <p:cNvSpPr/>
              <p:nvPr/>
            </p:nvSpPr>
            <p:spPr>
              <a:xfrm>
                <a:off x="1727200" y="2273300"/>
                <a:ext cx="2514600" cy="27559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152400" y="4838700"/>
              <a:ext cx="3197159" cy="1384995"/>
            </a:xfrm>
            <a:prstGeom prst="rect">
              <a:avLst/>
            </a:prstGeom>
            <a:noFill/>
          </p:spPr>
          <p:txBody>
            <a:bodyPr wrap="none" rtlCol="0">
              <a:spAutoFit/>
            </a:bodyPr>
            <a:lstStyle/>
            <a:p>
              <a:r>
                <a:rPr lang="en-US" sz="2800" b="1" dirty="0"/>
                <a:t>Affordable &amp; Simple</a:t>
              </a:r>
            </a:p>
            <a:p>
              <a:endParaRPr lang="en-US" sz="2800" b="1" dirty="0"/>
            </a:p>
            <a:p>
              <a:r>
                <a:rPr lang="en-US" sz="2800" b="1" dirty="0"/>
                <a:t>Highly available</a:t>
              </a:r>
            </a:p>
          </p:txBody>
        </p:sp>
      </p:grpSp>
      <p:sp>
        <p:nvSpPr>
          <p:cNvPr id="19" name="Multiply 18"/>
          <p:cNvSpPr/>
          <p:nvPr/>
        </p:nvSpPr>
        <p:spPr>
          <a:xfrm>
            <a:off x="6223000" y="1219200"/>
            <a:ext cx="1816100" cy="20193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SvSAN</a:t>
            </a:r>
            <a:r>
              <a:rPr lang="en-US" b="1" dirty="0"/>
              <a:t>: How it works and what you get</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362" y="2425715"/>
            <a:ext cx="5039715" cy="3225418"/>
          </a:xfrm>
          <a:prstGeom prst="rect">
            <a:avLst/>
          </a:prstGeom>
        </p:spPr>
      </p:pic>
      <p:sp>
        <p:nvSpPr>
          <p:cNvPr id="19" name="Text Placeholder 2"/>
          <p:cNvSpPr txBox="1">
            <a:spLocks/>
          </p:cNvSpPr>
          <p:nvPr/>
        </p:nvSpPr>
        <p:spPr>
          <a:xfrm>
            <a:off x="290216" y="2618666"/>
            <a:ext cx="6188401" cy="5295234"/>
          </a:xfrm>
          <a:prstGeom prst="rect">
            <a:avLst/>
          </a:prstGeom>
        </p:spPr>
        <p:txBody>
          <a:bodyPr vert="horz" lIns="91440" tIns="45720" rIns="91440" bIns="45720" rtlCol="0">
            <a:normAutofit/>
          </a:bodyPr>
          <a:lstStyle>
            <a:lvl1pPr marL="342900" indent="-342900" algn="l" defTabSz="914400" rtl="0" eaLnBrk="1" latinLnBrk="0" hangingPunct="1">
              <a:lnSpc>
                <a:spcPts val="2200"/>
              </a:lnSpc>
              <a:spcBef>
                <a:spcPts val="0"/>
              </a:spcBef>
              <a:buClr>
                <a:srgbClr val="FEDF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ts val="2200"/>
              </a:lnSpc>
              <a:spcBef>
                <a:spcPts val="0"/>
              </a:spcBef>
              <a:buClr>
                <a:srgbClr val="FEDF00"/>
              </a:buClr>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00"/>
              </a:lnSpc>
              <a:spcBef>
                <a:spcPts val="0"/>
              </a:spcBef>
              <a:buClr>
                <a:srgbClr val="FFFF00"/>
              </a:buClr>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FF00"/>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FF00"/>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Key benefits are:</a:t>
            </a:r>
          </a:p>
          <a:p>
            <a:pPr marL="0" indent="0">
              <a:buFont typeface="Arial" panose="020B0604020202020204" pitchFamily="34" charset="0"/>
              <a:buNone/>
            </a:pPr>
            <a:endParaRPr lang="en-US" dirty="0"/>
          </a:p>
          <a:p>
            <a:pPr lvl="1" defTabSz="457200">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Lowering costs </a:t>
            </a:r>
            <a:r>
              <a:rPr lang="en-US" sz="2000" dirty="0">
                <a:latin typeface="Arial" panose="020B0604020202020204" pitchFamily="34" charset="0"/>
                <a:cs typeface="Arial" panose="020B0604020202020204" pitchFamily="34" charset="0"/>
              </a:rPr>
              <a:t>by eliminating physical SANs and deploy on only 2 servers whilst not compromising performance.</a:t>
            </a:r>
          </a:p>
          <a:p>
            <a:pPr lvl="1" defTabSz="457200">
              <a:buClrTx/>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defTabSz="457200">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Improved management and support </a:t>
            </a:r>
            <a:r>
              <a:rPr lang="en-US" sz="2000" dirty="0">
                <a:latin typeface="Arial" panose="020B0604020202020204" pitchFamily="34" charset="0"/>
                <a:cs typeface="Arial" panose="020B0604020202020204" pitchFamily="34" charset="0"/>
              </a:rPr>
              <a:t>though rapid deployment and centralized management.</a:t>
            </a:r>
          </a:p>
          <a:p>
            <a:pPr lvl="1" defTabSz="457200">
              <a:buClrTx/>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lvl="1" defTabSz="457200">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High availability</a:t>
            </a:r>
            <a:r>
              <a:rPr lang="en-US" sz="2000" dirty="0">
                <a:latin typeface="Arial" panose="020B0604020202020204" pitchFamily="34" charset="0"/>
                <a:cs typeface="Arial" panose="020B0604020202020204" pitchFamily="34" charset="0"/>
              </a:rPr>
              <a:t> out-of the box whilst eliminating a physical SAN single point of failure.</a:t>
            </a:r>
            <a:endParaRPr lang="en-GB" sz="2000" dirty="0">
              <a:latin typeface="Arial" panose="020B0604020202020204" pitchFamily="34" charset="0"/>
              <a:cs typeface="Arial" panose="020B0604020202020204" pitchFamily="34" charset="0"/>
            </a:endParaRPr>
          </a:p>
          <a:p>
            <a:pPr lvl="1" defTabSz="457200">
              <a:buClrTx/>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defTabSz="457200">
              <a:buClrTx/>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Rectangle 2"/>
          <p:cNvSpPr/>
          <p:nvPr/>
        </p:nvSpPr>
        <p:spPr>
          <a:xfrm>
            <a:off x="479385" y="1098106"/>
            <a:ext cx="9980583" cy="1569660"/>
          </a:xfrm>
          <a:prstGeom prst="rect">
            <a:avLst/>
          </a:prstGeom>
        </p:spPr>
        <p:txBody>
          <a:bodyPr wrap="square">
            <a:spAutoFit/>
          </a:bodyPr>
          <a:lstStyle/>
          <a:p>
            <a:r>
              <a:rPr lang="en-US" sz="3200" b="1" dirty="0" err="1"/>
              <a:t>SvSAN</a:t>
            </a:r>
            <a:r>
              <a:rPr lang="en-US" sz="3200" b="1" dirty="0"/>
              <a:t> turns the internal/direct attached disk of 2 servers into highly available shared storage</a:t>
            </a:r>
            <a:br>
              <a:rPr lang="en-US" sz="3200" b="1" dirty="0"/>
            </a:br>
            <a:endParaRPr lang="en-US" sz="3200" b="1" dirty="0"/>
          </a:p>
        </p:txBody>
      </p:sp>
    </p:spTree>
    <p:extLst>
      <p:ext uri="{BB962C8B-B14F-4D97-AF65-F5344CB8AC3E}">
        <p14:creationId xmlns:p14="http://schemas.microsoft.com/office/powerpoint/2010/main" val="425308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13" y="354367"/>
            <a:ext cx="11419632" cy="560033"/>
          </a:xfrm>
        </p:spPr>
        <p:txBody>
          <a:bodyPr/>
          <a:lstStyle/>
          <a:p>
            <a:r>
              <a:rPr lang="en-US" b="1" dirty="0" err="1"/>
              <a:t>SvSAN</a:t>
            </a:r>
            <a:r>
              <a:rPr lang="en-US" b="1" dirty="0"/>
              <a:t> 6: The Perfect Antidote to Solving Your IT Challenges</a:t>
            </a:r>
          </a:p>
        </p:txBody>
      </p:sp>
      <p:sp>
        <p:nvSpPr>
          <p:cNvPr id="5" name="Slide Number Placeholder 4"/>
          <p:cNvSpPr>
            <a:spLocks noGrp="1"/>
          </p:cNvSpPr>
          <p:nvPr>
            <p:ph type="sldNum" sz="quarter" idx="13"/>
          </p:nvPr>
        </p:nvSpPr>
        <p:spPr>
          <a:xfrm>
            <a:off x="72985" y="6534930"/>
            <a:ext cx="433465" cy="365125"/>
          </a:xfrm>
        </p:spPr>
        <p:txBody>
          <a:bodyPr/>
          <a:lstStyle/>
          <a:p>
            <a:fld id="{01035B2E-28CB-4D55-B0C2-A613D37585B5}" type="slidenum">
              <a:rPr lang="en-GB" smtClean="0">
                <a:solidFill>
                  <a:prstClr val="black"/>
                </a:solidFill>
              </a:rPr>
              <a:pPr/>
              <a:t>8</a:t>
            </a:fld>
            <a:endParaRPr lang="en-GB" dirty="0">
              <a:solidFill>
                <a:prstClr val="black"/>
              </a:solidFill>
            </a:endParaRPr>
          </a:p>
        </p:txBody>
      </p:sp>
      <p:sp>
        <p:nvSpPr>
          <p:cNvPr id="3" name="Rectangle 2"/>
          <p:cNvSpPr/>
          <p:nvPr/>
        </p:nvSpPr>
        <p:spPr>
          <a:xfrm>
            <a:off x="573543" y="1115497"/>
            <a:ext cx="11200619" cy="130663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259057" y="1206374"/>
            <a:ext cx="8319322" cy="1015663"/>
          </a:xfrm>
          <a:prstGeom prst="rect">
            <a:avLst/>
          </a:prstGeom>
          <a:noFill/>
          <a:ln>
            <a:noFill/>
          </a:ln>
        </p:spPr>
        <p:txBody>
          <a:bodyPr wrap="square">
            <a:spAutoFit/>
          </a:bodyPr>
          <a:lstStyle/>
          <a:p>
            <a:pPr algn="ctr">
              <a:lnSpc>
                <a:spcPct val="125000"/>
              </a:lnSpc>
              <a:spcAft>
                <a:spcPts val="800"/>
              </a:spcAft>
            </a:pPr>
            <a:r>
              <a:rPr lang="en-GB" sz="2400" b="1" dirty="0">
                <a:latin typeface="Arial" charset="0"/>
                <a:ea typeface="Arial" charset="0"/>
                <a:cs typeface="Arial" charset="0"/>
              </a:rPr>
              <a:t>StorMagic</a:t>
            </a:r>
            <a:r>
              <a:rPr lang="en-GB" sz="2400" dirty="0">
                <a:latin typeface="Arial" charset="0"/>
                <a:ea typeface="Arial" charset="0"/>
                <a:cs typeface="Arial" charset="0"/>
              </a:rPr>
              <a:t> </a:t>
            </a:r>
            <a:r>
              <a:rPr lang="en-GB" sz="2400" b="1" dirty="0" err="1">
                <a:latin typeface="Arial" charset="0"/>
                <a:ea typeface="Arial" charset="0"/>
                <a:cs typeface="Arial" charset="0"/>
              </a:rPr>
              <a:t>SvSAN</a:t>
            </a:r>
            <a:r>
              <a:rPr lang="en-GB" sz="2400" b="1" dirty="0">
                <a:latin typeface="Arial" charset="0"/>
                <a:ea typeface="Arial" charset="0"/>
                <a:cs typeface="Arial" charset="0"/>
              </a:rPr>
              <a:t> 6 </a:t>
            </a:r>
            <a:r>
              <a:rPr lang="en-GB" sz="2400" dirty="0">
                <a:latin typeface="Arial" charset="0"/>
                <a:ea typeface="Arial" charset="0"/>
                <a:cs typeface="Arial" charset="0"/>
              </a:rPr>
              <a:t>delivers unprecedented </a:t>
            </a:r>
            <a:r>
              <a:rPr lang="de-DE" sz="2400" b="1" dirty="0" err="1">
                <a:latin typeface="Arial" panose="020B0604020202020204" pitchFamily="34" charset="0"/>
                <a:cs typeface="Arial" panose="020B0604020202020204" pitchFamily="34" charset="0"/>
              </a:rPr>
              <a:t>Robustness</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Cost</a:t>
            </a:r>
            <a:r>
              <a:rPr lang="de-DE" sz="2400" b="1" dirty="0">
                <a:latin typeface="Arial" panose="020B0604020202020204" pitchFamily="34" charset="0"/>
                <a:cs typeface="Arial" panose="020B0604020202020204" pitchFamily="34" charset="0"/>
              </a:rPr>
              <a:t> </a:t>
            </a:r>
            <a:r>
              <a:rPr lang="en-GB" sz="2400" b="1" dirty="0">
                <a:latin typeface="Arial" charset="0"/>
                <a:cs typeface="Arial" charset="0"/>
              </a:rPr>
              <a:t>E</a:t>
            </a:r>
            <a:r>
              <a:rPr lang="en-GB" sz="2400" b="1" dirty="0">
                <a:latin typeface="Arial" charset="0"/>
                <a:ea typeface="Arial" charset="0"/>
                <a:cs typeface="Arial" charset="0"/>
              </a:rPr>
              <a:t>ffectiveness and Flexibility </a:t>
            </a:r>
            <a:r>
              <a:rPr lang="en-GB" sz="2400" dirty="0">
                <a:latin typeface="Arial" charset="0"/>
                <a:ea typeface="Arial" charset="0"/>
                <a:cs typeface="Arial" charset="0"/>
              </a:rPr>
              <a:t>to modernize your IT</a:t>
            </a:r>
            <a:endParaRPr lang="en-GB" sz="2000" dirty="0">
              <a:latin typeface="Arial" charset="0"/>
              <a:ea typeface="Arial" charset="0"/>
              <a:cs typeface="Arial" charset="0"/>
            </a:endParaRPr>
          </a:p>
        </p:txBody>
      </p:sp>
      <p:sp>
        <p:nvSpPr>
          <p:cNvPr id="39" name="Rectangle 38"/>
          <p:cNvSpPr/>
          <p:nvPr/>
        </p:nvSpPr>
        <p:spPr>
          <a:xfrm>
            <a:off x="7572694" y="3792140"/>
            <a:ext cx="2880000" cy="307777"/>
          </a:xfrm>
          <a:prstGeom prst="rect">
            <a:avLst/>
          </a:prstGeom>
          <a:noFill/>
          <a:ln>
            <a:noFill/>
          </a:ln>
          <a:effectLst>
            <a:outerShdw blurRad="50800" dist="38100" dir="2700000" algn="tl" rotWithShape="0">
              <a:srgbClr val="000000">
                <a:alpha val="43000"/>
              </a:srgbClr>
            </a:outerShdw>
          </a:effectLst>
        </p:spPr>
        <p:txBody>
          <a:bodyPr wrap="square">
            <a:spAutoFit/>
          </a:bodyPr>
          <a:lstStyle/>
          <a:p>
            <a:pPr marL="285750" indent="-285750">
              <a:buFont typeface="Arial" charset="0"/>
              <a:buChar char="•"/>
            </a:pPr>
            <a:endParaRPr lang="en-GB" sz="1400" dirty="0">
              <a:solidFill>
                <a:schemeClr val="bg1"/>
              </a:solidFill>
              <a:latin typeface="Arial" charset="0"/>
              <a:ea typeface="Arial" charset="0"/>
              <a:cs typeface="Arial" charset="0"/>
            </a:endParaRPr>
          </a:p>
        </p:txBody>
      </p:sp>
      <p:sp>
        <p:nvSpPr>
          <p:cNvPr id="38" name="Rectangle 2"/>
          <p:cNvSpPr/>
          <p:nvPr/>
        </p:nvSpPr>
        <p:spPr>
          <a:xfrm>
            <a:off x="573543" y="2492667"/>
            <a:ext cx="3584695" cy="885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8"/>
          <p:cNvSpPr/>
          <p:nvPr/>
        </p:nvSpPr>
        <p:spPr>
          <a:xfrm>
            <a:off x="583941" y="2473231"/>
            <a:ext cx="3590516" cy="4276378"/>
          </a:xfrm>
          <a:prstGeom prst="rect">
            <a:avLst/>
          </a:prstGeom>
          <a:no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19"/>
          <p:cNvSpPr/>
          <p:nvPr/>
        </p:nvSpPr>
        <p:spPr>
          <a:xfrm>
            <a:off x="10194879" y="2499097"/>
            <a:ext cx="1470460"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メイリオ" charset="-128"/>
                <a:cs typeface="Times New Roman" charset="0"/>
              </a:rPr>
              <a:t>Availability </a:t>
            </a:r>
            <a:endParaRPr kumimoji="0" lang="en-GB" sz="1800" b="0" i="0" u="none" strike="noStrike" kern="1200" cap="none" spc="0" normalizeH="0" baseline="0" noProof="0" dirty="0">
              <a:ln>
                <a:noFill/>
              </a:ln>
              <a:solidFill>
                <a:srgbClr val="000000"/>
              </a:solidFill>
              <a:effectLst/>
              <a:uLnTx/>
              <a:uFillTx/>
              <a:latin typeface="Calibri"/>
              <a:ea typeface="メイリオ" charset="-128"/>
              <a:cs typeface="Times New Roman" charset="0"/>
            </a:endParaRPr>
          </a:p>
        </p:txBody>
      </p:sp>
      <p:sp>
        <p:nvSpPr>
          <p:cNvPr id="42" name="Rectangle 35"/>
          <p:cNvSpPr/>
          <p:nvPr/>
        </p:nvSpPr>
        <p:spPr>
          <a:xfrm>
            <a:off x="8206596" y="2499097"/>
            <a:ext cx="3567567" cy="885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36"/>
          <p:cNvSpPr/>
          <p:nvPr/>
        </p:nvSpPr>
        <p:spPr>
          <a:xfrm>
            <a:off x="8183647" y="2473231"/>
            <a:ext cx="3590516" cy="4268410"/>
          </a:xfrm>
          <a:prstGeom prst="rect">
            <a:avLst/>
          </a:prstGeom>
          <a:no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37"/>
          <p:cNvSpPr/>
          <p:nvPr/>
        </p:nvSpPr>
        <p:spPr>
          <a:xfrm>
            <a:off x="9350606" y="2584930"/>
            <a:ext cx="1470460" cy="36933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rPr>
              <a:t>Flexible</a:t>
            </a:r>
            <a:endParaRPr kumimoji="0" lang="en-GB" sz="1800" b="1"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endParaRPr>
          </a:p>
        </p:txBody>
      </p:sp>
      <p:sp>
        <p:nvSpPr>
          <p:cNvPr id="45" name="Rectangle 42"/>
          <p:cNvSpPr/>
          <p:nvPr/>
        </p:nvSpPr>
        <p:spPr>
          <a:xfrm>
            <a:off x="4364464" y="2492667"/>
            <a:ext cx="3610239" cy="885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3"/>
          <p:cNvSpPr/>
          <p:nvPr/>
        </p:nvSpPr>
        <p:spPr>
          <a:xfrm>
            <a:off x="4374861" y="2473231"/>
            <a:ext cx="3590516" cy="4268410"/>
          </a:xfrm>
          <a:prstGeom prst="rect">
            <a:avLst/>
          </a:prstGeom>
          <a:no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4"/>
          <p:cNvSpPr/>
          <p:nvPr/>
        </p:nvSpPr>
        <p:spPr>
          <a:xfrm>
            <a:off x="5557077" y="2582154"/>
            <a:ext cx="1984556"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rPr>
              <a:t>Cost-Effective</a:t>
            </a:r>
            <a:endParaRPr kumimoji="0" lang="en-GB" sz="1800" b="1"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endParaRPr>
          </a:p>
        </p:txBody>
      </p:sp>
      <p:sp>
        <p:nvSpPr>
          <p:cNvPr id="48" name="Rectangle 46"/>
          <p:cNvSpPr/>
          <p:nvPr/>
        </p:nvSpPr>
        <p:spPr>
          <a:xfrm>
            <a:off x="1744171" y="2592435"/>
            <a:ext cx="1470460" cy="36933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rPr>
              <a:t>Robust</a:t>
            </a:r>
            <a:endParaRPr kumimoji="0" lang="en-GB" sz="1800" b="1"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endParaRPr>
          </a:p>
        </p:txBody>
      </p:sp>
      <p:sp>
        <p:nvSpPr>
          <p:cNvPr id="49" name="Rectangle 3"/>
          <p:cNvSpPr/>
          <p:nvPr/>
        </p:nvSpPr>
        <p:spPr>
          <a:xfrm>
            <a:off x="750329" y="3572367"/>
            <a:ext cx="3378825" cy="28807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Data</a:t>
            </a:r>
            <a:r>
              <a:rPr kumimoji="0" lang="en-GB" sz="1800" b="1" i="0" u="none" strike="noStrike" kern="1200" cap="none" spc="0" normalizeH="0" baseline="0" noProof="0" dirty="0">
                <a:ln>
                  <a:noFill/>
                </a:ln>
                <a:solidFill>
                  <a:prstClr val="black"/>
                </a:solidFill>
                <a:effectLst/>
                <a:uLnTx/>
                <a:uFillTx/>
                <a:latin typeface="Calibri"/>
                <a:ea typeface="+mn-ea"/>
                <a:cs typeface="+mn-cs"/>
              </a:rPr>
              <a:t> </a:t>
            </a: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&amp; operations protected</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No single point of failure</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Local and stretched cluster capable</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Split-brain risk </a:t>
            </a:r>
            <a:r>
              <a:rPr lang="en-GB" sz="1200" dirty="0">
                <a:solidFill>
                  <a:prstClr val="black"/>
                </a:solidFill>
                <a:latin typeface="Open Sans Light"/>
                <a:cs typeface="Open Sans Light"/>
              </a:rPr>
              <a:t>eliminated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Proven at the IT edge </a:t>
            </a:r>
            <a:r>
              <a:rPr lang="en-GB" sz="1200" b="1" dirty="0">
                <a:solidFill>
                  <a:prstClr val="black"/>
                </a:solidFill>
                <a:latin typeface="Open Sans Light"/>
                <a:cs typeface="Open Sans Light"/>
              </a:rPr>
              <a:t>and</a:t>
            </a:r>
            <a:r>
              <a:rPr kumimoji="0" lang="en-GB" sz="1200" b="1" i="0" u="none" strike="noStrike" kern="1200" cap="none" spc="0" normalizeH="0" noProof="0" dirty="0">
                <a:ln>
                  <a:noFill/>
                </a:ln>
                <a:solidFill>
                  <a:prstClr val="black"/>
                </a:solidFill>
                <a:effectLst/>
                <a:uLnTx/>
                <a:uFillTx/>
                <a:latin typeface="Open Sans Light"/>
                <a:ea typeface="+mn-ea"/>
                <a:cs typeface="Open Sans Light"/>
              </a:rPr>
              <a:t> the</a:t>
            </a: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 </a:t>
            </a:r>
            <a:r>
              <a:rPr kumimoji="0" lang="en-GB" sz="1200" b="1" i="0" u="none" strike="noStrike" kern="1200" cap="none" spc="0" normalizeH="0" baseline="0" noProof="0" dirty="0" err="1">
                <a:ln>
                  <a:noFill/>
                </a:ln>
                <a:solidFill>
                  <a:prstClr val="black"/>
                </a:solidFill>
                <a:effectLst/>
                <a:uLnTx/>
                <a:uFillTx/>
                <a:latin typeface="Open Sans Light"/>
                <a:ea typeface="+mn-ea"/>
                <a:cs typeface="Open Sans Light"/>
              </a:rPr>
              <a:t>datacenter</a:t>
            </a:r>
            <a:endParaRPr kumimoji="0" lang="en-GB" sz="1200" b="1" i="0" u="none" strike="noStrike" kern="1200" cap="none" spc="0" normalizeH="0" baseline="0" noProof="0" dirty="0">
              <a:ln>
                <a:noFill/>
              </a:ln>
              <a:solidFill>
                <a:prstClr val="black"/>
              </a:solidFill>
              <a:effectLst/>
              <a:uLnTx/>
              <a:uFillTx/>
              <a:latin typeface="Open Sans Light"/>
              <a:ea typeface="+mn-ea"/>
              <a:cs typeface="Open Sans Light"/>
            </a:endParaRPr>
          </a:p>
          <a:p>
            <a:pPr marL="171450" marR="0" lvl="0" indent="-171450" algn="l" defTabSz="914400" rtl="0" eaLnBrk="1" fontAlgn="auto" latinLnBrk="0" hangingPunct="1">
              <a:lnSpc>
                <a:spcPct val="9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From harshest to the most controlled </a:t>
            </a:r>
          </a:p>
          <a:p>
            <a:pPr marL="171450" indent="-171450">
              <a:lnSpc>
                <a:spcPct val="90000"/>
              </a:lnSpc>
              <a:buClr>
                <a:srgbClr val="FEDF00"/>
              </a:buClr>
              <a:buFont typeface="Wingdings" panose="05000000000000000000" pitchFamily="2" charset="2"/>
              <a:buChar char="ü"/>
              <a:defRPr/>
            </a:pPr>
            <a:r>
              <a:rPr lang="en-GB" sz="1200" dirty="0">
                <a:solidFill>
                  <a:prstClr val="black"/>
                </a:solidFill>
                <a:latin typeface="Open Sans Light"/>
                <a:cs typeface="Open Sans Light"/>
              </a:rPr>
              <a:t>Supports mission critical applications</a:t>
            </a:r>
          </a:p>
          <a:p>
            <a:pPr marL="171450" marR="0" lvl="0" indent="-171450" algn="l" defTabSz="914400" rtl="0" eaLnBrk="1" fontAlgn="auto" latinLnBrk="0" hangingPunct="1">
              <a:lnSpc>
                <a:spcPct val="9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Tolerates </a:t>
            </a:r>
            <a:r>
              <a:rPr lang="en-GB" sz="1200" dirty="0">
                <a:solidFill>
                  <a:prstClr val="black"/>
                </a:solidFill>
                <a:latin typeface="Open Sans Light"/>
                <a:cs typeface="Open Sans Light"/>
              </a:rPr>
              <a:t>poor, unreliable</a:t>
            </a: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 networks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Enterprise-class management</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Integrates with standard tools</a:t>
            </a:r>
          </a:p>
          <a:p>
            <a:pPr marL="171450" marR="0" lvl="0" indent="-171450" algn="l" defTabSz="914400" rtl="0" eaLnBrk="1" fontAlgn="auto" latinLnBrk="0" hangingPunct="1">
              <a:lnSpc>
                <a:spcPct val="9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Automated deployment and recovery scripts</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Designed for use by any IT professional</a:t>
            </a:r>
          </a:p>
        </p:txBody>
      </p:sp>
      <p:sp>
        <p:nvSpPr>
          <p:cNvPr id="50" name="Rectangle 48"/>
          <p:cNvSpPr/>
          <p:nvPr/>
        </p:nvSpPr>
        <p:spPr>
          <a:xfrm>
            <a:off x="8788965" y="2945393"/>
            <a:ext cx="2878621" cy="30777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rPr>
              <a:t>Today’s needs, future proofed</a:t>
            </a:r>
            <a:endParaRPr kumimoji="0" lang="en-GB" sz="1400" b="0"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endParaRPr>
          </a:p>
        </p:txBody>
      </p:sp>
      <p:sp>
        <p:nvSpPr>
          <p:cNvPr id="51" name="Rectangle 49"/>
          <p:cNvSpPr/>
          <p:nvPr/>
        </p:nvSpPr>
        <p:spPr>
          <a:xfrm>
            <a:off x="5154651" y="2955770"/>
            <a:ext cx="2528135"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rPr>
              <a:t>Lightest footprint, lowest cost</a:t>
            </a:r>
            <a:endParaRPr kumimoji="0" lang="en-GB" sz="1400" b="0"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endParaRPr>
          </a:p>
        </p:txBody>
      </p:sp>
      <p:sp>
        <p:nvSpPr>
          <p:cNvPr id="52" name="Rectangle 50"/>
          <p:cNvSpPr/>
          <p:nvPr/>
        </p:nvSpPr>
        <p:spPr>
          <a:xfrm>
            <a:off x="1542621" y="2961767"/>
            <a:ext cx="1935766" cy="30777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rPr>
              <a:t>Any site, any network</a:t>
            </a:r>
            <a:endParaRPr kumimoji="0" lang="en-GB" sz="1400" b="0" i="0" u="none" strike="noStrike" kern="1200" cap="none" spc="0" normalizeH="0" baseline="0" noProof="0" dirty="0">
              <a:ln>
                <a:noFill/>
              </a:ln>
              <a:solidFill>
                <a:srgbClr val="000000"/>
              </a:solidFill>
              <a:effectLst/>
              <a:uLnTx/>
              <a:uFillTx/>
              <a:latin typeface="Open Sans Light" panose="020B0306030504020204"/>
              <a:ea typeface="メイリオ" charset="-128"/>
              <a:cs typeface="Times New Roman" charset="0"/>
            </a:endParaRPr>
          </a:p>
        </p:txBody>
      </p:sp>
      <p:pic>
        <p:nvPicPr>
          <p:cNvPr id="53" name="pasted-image.pdf"/>
          <p:cNvPicPr>
            <a:picLocks noChangeAspect="1"/>
          </p:cNvPicPr>
          <p:nvPr/>
        </p:nvPicPr>
        <p:blipFill>
          <a:blip r:embed="rId3">
            <a:extLst/>
          </a:blip>
          <a:stretch>
            <a:fillRect/>
          </a:stretch>
        </p:blipFill>
        <p:spPr>
          <a:xfrm>
            <a:off x="755501" y="2674151"/>
            <a:ext cx="504529" cy="504529"/>
          </a:xfrm>
          <a:prstGeom prst="rect">
            <a:avLst/>
          </a:prstGeom>
          <a:ln w="12700">
            <a:miter lim="400000"/>
          </a:ln>
        </p:spPr>
      </p:pic>
      <p:sp>
        <p:nvSpPr>
          <p:cNvPr id="54" name="Rectangle 53"/>
          <p:cNvSpPr/>
          <p:nvPr/>
        </p:nvSpPr>
        <p:spPr>
          <a:xfrm>
            <a:off x="4515620" y="3622469"/>
            <a:ext cx="3307925" cy="28438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No more physical SANs</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Converge compute and storage</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Utilize power of commodity servers</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Eliminate storage networking components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Lowest CAPEX</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Start with only 2 servers - existing or new</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Significantly less CPU and memory</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One lightweight quorum for all clusters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Lowest OPEX</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Reduced power, cooling and spares</a:t>
            </a:r>
          </a:p>
          <a:p>
            <a:pPr marL="171450" marR="0" lvl="0" indent="-171450" algn="l" defTabSz="914400" rtl="0" eaLnBrk="1" fontAlgn="auto" latinLnBrk="0" hangingPunct="1">
              <a:lnSpc>
                <a:spcPct val="90000"/>
              </a:lnSpc>
              <a:spcBef>
                <a:spcPts val="0"/>
              </a:spcBef>
              <a:spcAft>
                <a:spcPts val="0"/>
              </a:spcAft>
              <a:buClr>
                <a:srgbClr val="FEDF00"/>
              </a:buClr>
              <a:buSzTx/>
              <a:buFont typeface="Wingdings" panose="05000000000000000000" pitchFamily="2" charset="2"/>
              <a:buChar char="ü"/>
              <a:tabLst/>
              <a:defRPr/>
            </a:pPr>
            <a:r>
              <a:rPr lang="en-GB" sz="1200" dirty="0">
                <a:solidFill>
                  <a:prstClr val="black"/>
                </a:solidFill>
                <a:latin typeface="Open Sans Light"/>
                <a:cs typeface="Open Sans Light"/>
              </a:rPr>
              <a:t>Lower </a:t>
            </a: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costs with centralized management</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Eliminate</a:t>
            </a:r>
            <a:r>
              <a:rPr kumimoji="0" lang="en-GB" sz="1200" b="0" i="0" u="none" strike="noStrike" kern="1200" cap="none" spc="0" normalizeH="0" noProof="0" dirty="0">
                <a:ln>
                  <a:noFill/>
                </a:ln>
                <a:solidFill>
                  <a:prstClr val="black"/>
                </a:solidFill>
                <a:effectLst/>
                <a:uLnTx/>
                <a:uFillTx/>
                <a:latin typeface="Open Sans Light"/>
                <a:ea typeface="+mn-ea"/>
                <a:cs typeface="Open Sans Light"/>
              </a:rPr>
              <a:t> planned and unplanned downtime</a:t>
            </a: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p:txBody>
      </p:sp>
      <p:sp>
        <p:nvSpPr>
          <p:cNvPr id="55" name="Rectangle 55"/>
          <p:cNvSpPr/>
          <p:nvPr/>
        </p:nvSpPr>
        <p:spPr>
          <a:xfrm>
            <a:off x="8334960" y="3602259"/>
            <a:ext cx="3268499"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Performance and scale</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Leverage any CPU and storage type</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Active/Active synchronous </a:t>
            </a:r>
            <a:r>
              <a:rPr lang="en-GB" sz="1200" dirty="0">
                <a:solidFill>
                  <a:prstClr val="black"/>
                </a:solidFill>
                <a:latin typeface="Open Sans Light"/>
                <a:cs typeface="Open Sans Light"/>
              </a:rPr>
              <a:t>mirroring</a:t>
            </a: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Scale-up performance with 2 node cluster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Build-your-own</a:t>
            </a:r>
            <a:r>
              <a:rPr kumimoji="0" lang="en-GB" sz="1200" b="1" i="0" u="none" strike="noStrike" kern="1200" cap="none" spc="0" normalizeH="0" noProof="0" dirty="0">
                <a:ln>
                  <a:noFill/>
                </a:ln>
                <a:solidFill>
                  <a:prstClr val="black"/>
                </a:solidFill>
                <a:effectLst/>
                <a:uLnTx/>
                <a:uFillTx/>
                <a:latin typeface="Open Sans Light"/>
                <a:ea typeface="+mn-ea"/>
                <a:cs typeface="Open Sans Light"/>
              </a:rPr>
              <a:t> </a:t>
            </a:r>
            <a:r>
              <a:rPr kumimoji="0" lang="en-GB" sz="1200" b="1" i="0" u="none" strike="noStrike" kern="1200" cap="none" spc="0" normalizeH="0" noProof="0" dirty="0" err="1">
                <a:ln>
                  <a:noFill/>
                </a:ln>
                <a:solidFill>
                  <a:prstClr val="black"/>
                </a:solidFill>
                <a:effectLst/>
                <a:uLnTx/>
                <a:uFillTx/>
                <a:latin typeface="Open Sans Light"/>
                <a:ea typeface="+mn-ea"/>
                <a:cs typeface="Open Sans Light"/>
              </a:rPr>
              <a:t>Hyperconverged</a:t>
            </a:r>
            <a:endParaRPr kumimoji="0" lang="en-GB" sz="1200" b="1" i="0" u="none" strike="noStrike" kern="1200" cap="none" spc="0" normalizeH="0" baseline="0" noProof="0" dirty="0">
              <a:ln>
                <a:noFill/>
              </a:ln>
              <a:solidFill>
                <a:prstClr val="black"/>
              </a:solidFill>
              <a:effectLst/>
              <a:uLnTx/>
              <a:uFillTx/>
              <a:latin typeface="Open Sans Light"/>
              <a:ea typeface="+mn-ea"/>
              <a:cs typeface="Open Sans Light"/>
            </a:endParaRP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Eliminate</a:t>
            </a:r>
            <a:r>
              <a:rPr kumimoji="0" lang="en-GB" sz="1200" b="0" i="0" u="none" strike="noStrike" kern="1200" cap="none" spc="0" normalizeH="0" noProof="0" dirty="0">
                <a:ln>
                  <a:noFill/>
                </a:ln>
                <a:solidFill>
                  <a:prstClr val="black"/>
                </a:solidFill>
                <a:effectLst/>
                <a:uLnTx/>
                <a:uFillTx/>
                <a:latin typeface="Open Sans Light"/>
                <a:ea typeface="+mn-ea"/>
                <a:cs typeface="Open Sans Light"/>
              </a:rPr>
              <a:t> appliance overprovisioning</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lang="en-GB" sz="1200" baseline="0" dirty="0">
                <a:solidFill>
                  <a:prstClr val="black"/>
                </a:solidFill>
                <a:latin typeface="Open Sans Light"/>
                <a:cs typeface="Open Sans Light"/>
              </a:rPr>
              <a:t>Configure to precise IOPS &amp; capacity</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noProof="0" dirty="0">
                <a:ln>
                  <a:noFill/>
                </a:ln>
                <a:solidFill>
                  <a:prstClr val="black"/>
                </a:solidFill>
                <a:effectLst/>
                <a:uLnTx/>
                <a:uFillTx/>
                <a:latin typeface="Open Sans Light"/>
                <a:ea typeface="+mn-ea"/>
                <a:cs typeface="Open Sans Light"/>
              </a:rPr>
              <a:t>Auto-tier disk, SSD and memory</a:t>
            </a: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Light"/>
              <a:ea typeface="+mn-ea"/>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Light"/>
                <a:ea typeface="+mn-ea"/>
                <a:cs typeface="Open Sans Light"/>
              </a:rPr>
              <a:t>Flexibility</a:t>
            </a:r>
            <a:r>
              <a:rPr kumimoji="0" lang="en-GB" sz="1200" b="1" i="0" u="none" strike="noStrike" kern="1200" cap="none" spc="0" normalizeH="0" noProof="0" dirty="0">
                <a:ln>
                  <a:noFill/>
                </a:ln>
                <a:solidFill>
                  <a:prstClr val="black"/>
                </a:solidFill>
                <a:effectLst/>
                <a:uLnTx/>
                <a:uFillTx/>
                <a:latin typeface="Open Sans Light"/>
                <a:ea typeface="+mn-ea"/>
                <a:cs typeface="Open Sans Light"/>
              </a:rPr>
              <a:t> and growth</a:t>
            </a:r>
            <a:endParaRPr kumimoji="0" lang="en-GB" sz="1200" b="1" i="0" u="none" strike="noStrike" kern="1200" cap="none" spc="0" normalizeH="0" baseline="0" noProof="0" dirty="0">
              <a:ln>
                <a:noFill/>
              </a:ln>
              <a:solidFill>
                <a:prstClr val="black"/>
              </a:solidFill>
              <a:effectLst/>
              <a:uLnTx/>
              <a:uFillTx/>
              <a:latin typeface="Open Sans Light"/>
              <a:ea typeface="+mn-ea"/>
              <a:cs typeface="Open Sans Light"/>
            </a:endParaRP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err="1">
                <a:ln>
                  <a:noFill/>
                </a:ln>
                <a:solidFill>
                  <a:prstClr val="black"/>
                </a:solidFill>
                <a:effectLst/>
                <a:uLnTx/>
                <a:uFillTx/>
                <a:latin typeface="Open Sans Light"/>
                <a:ea typeface="+mn-ea"/>
                <a:cs typeface="Open Sans Light"/>
              </a:rPr>
              <a:t>Hyperconverged</a:t>
            </a: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 or storage-only</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Hypervisor and server agnostic</a:t>
            </a:r>
          </a:p>
          <a:p>
            <a:pPr marL="171450" marR="0" lvl="0" indent="-171450" algn="l" defTabSz="914400" rtl="0" eaLnBrk="1" fontAlgn="auto" latinLnBrk="0" hangingPunct="1">
              <a:lnSpc>
                <a:spcPct val="100000"/>
              </a:lnSpc>
              <a:spcBef>
                <a:spcPts val="0"/>
              </a:spcBef>
              <a:spcAft>
                <a:spcPts val="0"/>
              </a:spcAft>
              <a:buClr>
                <a:srgbClr val="FEDF0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Open Sans Light"/>
                <a:ea typeface="+mn-ea"/>
                <a:cs typeface="Open Sans Light"/>
              </a:rPr>
              <a:t>Non-disruptive upgrades</a:t>
            </a:r>
          </a:p>
        </p:txBody>
      </p:sp>
      <p:pic>
        <p:nvPicPr>
          <p:cNvPr id="56" name="pasted-image.pdf"/>
          <p:cNvPicPr>
            <a:picLocks noChangeAspect="1"/>
          </p:cNvPicPr>
          <p:nvPr/>
        </p:nvPicPr>
        <p:blipFill>
          <a:blip r:embed="rId4">
            <a:extLst/>
          </a:blip>
          <a:stretch>
            <a:fillRect/>
          </a:stretch>
        </p:blipFill>
        <p:spPr>
          <a:xfrm>
            <a:off x="4530831" y="2656167"/>
            <a:ext cx="510959" cy="510959"/>
          </a:xfrm>
          <a:prstGeom prst="rect">
            <a:avLst/>
          </a:prstGeom>
          <a:ln w="12700">
            <a:miter lim="400000"/>
          </a:ln>
        </p:spPr>
      </p:pic>
      <p:grpSp>
        <p:nvGrpSpPr>
          <p:cNvPr id="57" name="Group 58"/>
          <p:cNvGrpSpPr/>
          <p:nvPr/>
        </p:nvGrpSpPr>
        <p:grpSpPr>
          <a:xfrm>
            <a:off x="8341393" y="2664440"/>
            <a:ext cx="523609" cy="523609"/>
            <a:chOff x="935470" y="2293098"/>
            <a:chExt cx="523609" cy="523609"/>
          </a:xfrm>
        </p:grpSpPr>
        <p:pic>
          <p:nvPicPr>
            <p:cNvPr id="58" name="Picture 59"/>
            <p:cNvPicPr>
              <a:picLocks noChangeAspect="1"/>
            </p:cNvPicPr>
            <p:nvPr/>
          </p:nvPicPr>
          <p:blipFill>
            <a:blip r:embed="rId5"/>
            <a:stretch>
              <a:fillRect/>
            </a:stretch>
          </p:blipFill>
          <p:spPr>
            <a:xfrm>
              <a:off x="935470" y="2293098"/>
              <a:ext cx="523609" cy="523609"/>
            </a:xfrm>
            <a:prstGeom prst="rect">
              <a:avLst/>
            </a:prstGeom>
          </p:spPr>
        </p:pic>
        <p:pic>
          <p:nvPicPr>
            <p:cNvPr id="59" name="Picture 60"/>
            <p:cNvPicPr>
              <a:picLocks noChangeAspect="1"/>
            </p:cNvPicPr>
            <p:nvPr/>
          </p:nvPicPr>
          <p:blipFill>
            <a:blip r:embed="rId6"/>
            <a:stretch>
              <a:fillRect/>
            </a:stretch>
          </p:blipFill>
          <p:spPr>
            <a:xfrm>
              <a:off x="1018178" y="2382456"/>
              <a:ext cx="358191" cy="358191"/>
            </a:xfrm>
            <a:prstGeom prst="rect">
              <a:avLst/>
            </a:prstGeom>
          </p:spPr>
        </p:pic>
      </p:grpSp>
    </p:spTree>
    <p:extLst>
      <p:ext uri="{BB962C8B-B14F-4D97-AF65-F5344CB8AC3E}">
        <p14:creationId xmlns:p14="http://schemas.microsoft.com/office/powerpoint/2010/main" val="80638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94" y="324650"/>
            <a:ext cx="10515600" cy="560033"/>
          </a:xfrm>
        </p:spPr>
        <p:txBody>
          <a:bodyPr/>
          <a:lstStyle/>
          <a:p>
            <a:r>
              <a:rPr lang="en-GB" b="1" dirty="0" err="1"/>
              <a:t>SvSAN</a:t>
            </a:r>
            <a:r>
              <a:rPr lang="en-GB" b="1" dirty="0"/>
              <a:t> 6: What’s under the covers?</a:t>
            </a:r>
          </a:p>
        </p:txBody>
      </p:sp>
      <p:sp>
        <p:nvSpPr>
          <p:cNvPr id="5" name="Slide Number Placeholder 4"/>
          <p:cNvSpPr>
            <a:spLocks noGrp="1"/>
          </p:cNvSpPr>
          <p:nvPr>
            <p:ph type="sldNum" sz="quarter" idx="13"/>
          </p:nvPr>
        </p:nvSpPr>
        <p:spPr>
          <a:xfrm>
            <a:off x="356910" y="6354686"/>
            <a:ext cx="433465" cy="365125"/>
          </a:xfrm>
        </p:spPr>
        <p:txBody>
          <a:bodyPr/>
          <a:lstStyle/>
          <a:p>
            <a:fld id="{01035B2E-28CB-4D55-B0C2-A613D37585B5}" type="slidenum">
              <a:rPr lang="en-GB" smtClean="0">
                <a:solidFill>
                  <a:prstClr val="black"/>
                </a:solidFill>
              </a:rPr>
              <a:pPr/>
              <a:t>9</a:t>
            </a:fld>
            <a:endParaRPr lang="en-GB" dirty="0">
              <a:solidFill>
                <a:prstClr val="black"/>
              </a:solidFill>
            </a:endParaRPr>
          </a:p>
        </p:txBody>
      </p:sp>
      <p:sp>
        <p:nvSpPr>
          <p:cNvPr id="6" name="Slide Number Placeholder 4"/>
          <p:cNvSpPr txBox="1">
            <a:spLocks/>
          </p:cNvSpPr>
          <p:nvPr/>
        </p:nvSpPr>
        <p:spPr>
          <a:xfrm>
            <a:off x="225385" y="6687330"/>
            <a:ext cx="433465"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035B2E-28CB-4D55-B0C2-A613D37585B5}" type="slidenum">
              <a:rPr lang="en-GB" smtClean="0">
                <a:solidFill>
                  <a:prstClr val="black"/>
                </a:solidFill>
              </a:rPr>
              <a:pPr/>
              <a:t>9</a:t>
            </a:fld>
            <a:endParaRPr lang="en-GB" dirty="0">
              <a:solidFill>
                <a:prstClr val="black"/>
              </a:solidFill>
            </a:endParaRPr>
          </a:p>
        </p:txBody>
      </p:sp>
      <p:sp>
        <p:nvSpPr>
          <p:cNvPr id="24" name="Rectangle 23"/>
          <p:cNvSpPr/>
          <p:nvPr/>
        </p:nvSpPr>
        <p:spPr>
          <a:xfrm>
            <a:off x="7927219" y="3944540"/>
            <a:ext cx="2880000" cy="307777"/>
          </a:xfrm>
          <a:prstGeom prst="rect">
            <a:avLst/>
          </a:prstGeom>
          <a:noFill/>
          <a:ln>
            <a:noFill/>
          </a:ln>
          <a:effectLst>
            <a:outerShdw blurRad="50800" dist="38100" dir="2700000" algn="tl" rotWithShape="0">
              <a:srgbClr val="000000">
                <a:alpha val="43000"/>
              </a:srgbClr>
            </a:outerShdw>
          </a:effectLst>
        </p:spPr>
        <p:txBody>
          <a:bodyPr wrap="square">
            <a:spAutoFit/>
          </a:bodyPr>
          <a:lstStyle/>
          <a:p>
            <a:pPr marL="285750" indent="-285750">
              <a:buFont typeface="Arial" charset="0"/>
              <a:buChar char="•"/>
            </a:pPr>
            <a:endParaRPr lang="en-GB" sz="1400" dirty="0">
              <a:solidFill>
                <a:schemeClr val="bg1"/>
              </a:solidFill>
              <a:latin typeface="Arial" charset="0"/>
              <a:ea typeface="Arial" charset="0"/>
              <a:cs typeface="Arial" charset="0"/>
            </a:endParaRPr>
          </a:p>
        </p:txBody>
      </p:sp>
      <p:sp>
        <p:nvSpPr>
          <p:cNvPr id="27" name="Text Placeholder 2"/>
          <p:cNvSpPr txBox="1">
            <a:spLocks/>
          </p:cNvSpPr>
          <p:nvPr/>
        </p:nvSpPr>
        <p:spPr>
          <a:xfrm>
            <a:off x="3780579" y="1436024"/>
            <a:ext cx="8232610" cy="48191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ts val="0"/>
              </a:spcBef>
              <a:buClr>
                <a:srgbClr val="FEDF00"/>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buClr>
                <a:srgbClr val="FEDF00"/>
              </a:buClr>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200"/>
              </a:lnSpc>
              <a:spcBef>
                <a:spcPts val="0"/>
              </a:spcBef>
              <a:buClr>
                <a:srgbClr val="FEDF00"/>
              </a:buClr>
              <a:buFont typeface="Calibri" panose="020F050202020403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FF00"/>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FF00"/>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The design principle:</a:t>
            </a:r>
          </a:p>
          <a:p>
            <a:pPr marL="0" indent="0">
              <a:buNone/>
            </a:pPr>
            <a:endParaRPr lang="en-GB" sz="2000" dirty="0"/>
          </a:p>
          <a:p>
            <a:r>
              <a:rPr lang="en-GB" sz="2000" dirty="0"/>
              <a:t>Leveraging all available storage types</a:t>
            </a:r>
          </a:p>
          <a:p>
            <a:pPr marL="457200" lvl="1" indent="0">
              <a:buFont typeface="Calibri" panose="020F0502020204030204" pitchFamily="34" charset="0"/>
              <a:buNone/>
            </a:pPr>
            <a:endParaRPr lang="en-GB" sz="1800" dirty="0"/>
          </a:p>
          <a:p>
            <a:r>
              <a:rPr lang="en-GB" sz="2000" dirty="0"/>
              <a:t>Designed for virtualization and optimize read/write where it counts</a:t>
            </a:r>
          </a:p>
          <a:p>
            <a:pPr marL="0" indent="0">
              <a:buNone/>
            </a:pPr>
            <a:endParaRPr lang="en-GB" sz="2000" dirty="0"/>
          </a:p>
          <a:p>
            <a:r>
              <a:rPr lang="en-GB" sz="2000" dirty="0"/>
              <a:t>Based on data from real-world customer environments</a:t>
            </a:r>
          </a:p>
          <a:p>
            <a:endParaRPr lang="en-GB" sz="2000" dirty="0"/>
          </a:p>
          <a:p>
            <a:r>
              <a:rPr lang="en-GB" sz="2000" dirty="0"/>
              <a:t>Deliver improved management through extended automation</a:t>
            </a:r>
          </a:p>
          <a:p>
            <a:endParaRPr lang="en-GB" sz="2000" dirty="0"/>
          </a:p>
          <a:p>
            <a:pPr marL="0" indent="0">
              <a:buNone/>
            </a:pPr>
            <a:r>
              <a:rPr lang="en-GB" sz="2000" b="1" dirty="0"/>
              <a:t>What you can expect:</a:t>
            </a:r>
          </a:p>
          <a:p>
            <a:pPr marL="0" indent="0">
              <a:buNone/>
            </a:pPr>
            <a:endParaRPr lang="en-GB" sz="2000" dirty="0"/>
          </a:p>
          <a:p>
            <a:r>
              <a:rPr lang="en-GB" sz="2000" dirty="0"/>
              <a:t>Lower cost servers and storage to save CAPEX</a:t>
            </a:r>
          </a:p>
          <a:p>
            <a:endParaRPr lang="en-GB" sz="2000" dirty="0"/>
          </a:p>
          <a:p>
            <a:r>
              <a:rPr lang="en-GB" sz="2000" dirty="0"/>
              <a:t>Lower operating costs to save OPEX</a:t>
            </a:r>
          </a:p>
          <a:p>
            <a:endParaRPr lang="en-GB" sz="2000" dirty="0"/>
          </a:p>
          <a:p>
            <a:r>
              <a:rPr lang="en-GB" sz="2000" dirty="0"/>
              <a:t>Smaller footprint with lower power consumption to save OPEX lower CF</a:t>
            </a:r>
          </a:p>
          <a:p>
            <a:endParaRPr lang="en-GB" sz="2000" dirty="0"/>
          </a:p>
          <a:p>
            <a:r>
              <a:rPr lang="en-GB" sz="2000" dirty="0"/>
              <a:t>Higher performance for most demanding applications</a:t>
            </a:r>
          </a:p>
          <a:p>
            <a:pPr marL="0" indent="0">
              <a:buNone/>
            </a:pPr>
            <a:endParaRPr lang="en-GB" sz="2000" dirty="0"/>
          </a:p>
          <a:p>
            <a:endParaRPr lang="en-GB" sz="2000" dirty="0"/>
          </a:p>
          <a:p>
            <a:endParaRPr lang="en-GB" sz="2000" dirty="0"/>
          </a:p>
          <a:p>
            <a:endParaRPr lang="en-GB" sz="2000" dirty="0"/>
          </a:p>
        </p:txBody>
      </p:sp>
      <p:sp>
        <p:nvSpPr>
          <p:cNvPr id="48" name="Rectangle 22"/>
          <p:cNvSpPr/>
          <p:nvPr/>
        </p:nvSpPr>
        <p:spPr>
          <a:xfrm>
            <a:off x="532535" y="1474680"/>
            <a:ext cx="2892778" cy="45155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49" name="Rectangle 25"/>
          <p:cNvSpPr/>
          <p:nvPr/>
        </p:nvSpPr>
        <p:spPr>
          <a:xfrm>
            <a:off x="541660" y="1487418"/>
            <a:ext cx="2880000" cy="399600"/>
          </a:xfrm>
          <a:prstGeom prst="rect">
            <a:avLst/>
          </a:prstGeom>
          <a:noFill/>
          <a:ln>
            <a:noFill/>
          </a:ln>
        </p:spPr>
        <p:txBody>
          <a:bodyPr wrap="square">
            <a:spAutoFit/>
          </a:bodyPr>
          <a:lstStyle/>
          <a:p>
            <a:pPr algn="ctr"/>
            <a:r>
              <a:rPr lang="en-US" sz="2000" b="1" dirty="0">
                <a:solidFill>
                  <a:srgbClr val="000000"/>
                </a:solidFill>
                <a:latin typeface="Arial" charset="0"/>
                <a:ea typeface="メイリオ" charset="-128"/>
                <a:cs typeface="Times New Roman" charset="0"/>
              </a:rPr>
              <a:t>Robustness</a:t>
            </a:r>
            <a:endParaRPr lang="en-GB" sz="2000" b="1" dirty="0">
              <a:solidFill>
                <a:srgbClr val="000000"/>
              </a:solidFill>
              <a:latin typeface="Arial" charset="0"/>
              <a:ea typeface="メイリオ" charset="-128"/>
              <a:cs typeface="Times New Roman" charset="0"/>
            </a:endParaRPr>
          </a:p>
        </p:txBody>
      </p:sp>
      <p:sp>
        <p:nvSpPr>
          <p:cNvPr id="50" name="Rectangle 31"/>
          <p:cNvSpPr/>
          <p:nvPr/>
        </p:nvSpPr>
        <p:spPr>
          <a:xfrm>
            <a:off x="532535" y="2052956"/>
            <a:ext cx="2906889" cy="550334"/>
          </a:xfrm>
          <a:prstGeom prst="rect">
            <a:avLst/>
          </a:prstGeom>
          <a:solidFill>
            <a:schemeClr val="tx1">
              <a:lumMod val="50000"/>
              <a:lumOff val="50000"/>
            </a:schemeClr>
          </a:solidFill>
          <a:ln>
            <a:solidFill>
              <a:schemeClr val="tx1">
                <a:lumMod val="50000"/>
                <a:lumOff val="5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37"/>
          <p:cNvSpPr/>
          <p:nvPr/>
        </p:nvSpPr>
        <p:spPr>
          <a:xfrm>
            <a:off x="484578" y="2139274"/>
            <a:ext cx="2982650" cy="338554"/>
          </a:xfrm>
          <a:prstGeom prst="rect">
            <a:avLst/>
          </a:prstGeom>
          <a:noFill/>
          <a:ln>
            <a:noFill/>
          </a:ln>
          <a:effectLst/>
        </p:spPr>
        <p:txBody>
          <a:bodyPr wrap="square">
            <a:spAutoFit/>
          </a:bodyPr>
          <a:lstStyle/>
          <a:p>
            <a:pPr algn="ctr"/>
            <a:r>
              <a:rPr lang="en-GB" sz="1600" b="1" i="1" dirty="0">
                <a:solidFill>
                  <a:schemeClr val="bg1"/>
                </a:solidFill>
                <a:latin typeface="Arial" charset="0"/>
                <a:ea typeface="Arial" charset="0"/>
                <a:cs typeface="Arial" charset="0"/>
              </a:rPr>
              <a:t>Any site, any network</a:t>
            </a:r>
          </a:p>
        </p:txBody>
      </p:sp>
      <p:sp>
        <p:nvSpPr>
          <p:cNvPr id="52" name="Rectangle 39"/>
          <p:cNvSpPr/>
          <p:nvPr/>
        </p:nvSpPr>
        <p:spPr>
          <a:xfrm>
            <a:off x="538292" y="3128475"/>
            <a:ext cx="2892778" cy="45155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40"/>
          <p:cNvSpPr/>
          <p:nvPr/>
        </p:nvSpPr>
        <p:spPr>
          <a:xfrm>
            <a:off x="547417" y="3141213"/>
            <a:ext cx="2880000" cy="399600"/>
          </a:xfrm>
          <a:prstGeom prst="rect">
            <a:avLst/>
          </a:prstGeom>
          <a:noFill/>
          <a:ln>
            <a:noFill/>
          </a:ln>
        </p:spPr>
        <p:txBody>
          <a:bodyPr wrap="square">
            <a:spAutoFit/>
          </a:bodyPr>
          <a:lstStyle/>
          <a:p>
            <a:pPr algn="ctr"/>
            <a:r>
              <a:rPr lang="en-GB" sz="2000" b="1" dirty="0">
                <a:solidFill>
                  <a:srgbClr val="000000"/>
                </a:solidFill>
                <a:latin typeface="Arial" charset="0"/>
                <a:ea typeface="メイリオ" charset="-128"/>
                <a:cs typeface="Times New Roman" charset="0"/>
              </a:rPr>
              <a:t>Cost Effectiveness</a:t>
            </a:r>
          </a:p>
        </p:txBody>
      </p:sp>
      <p:sp>
        <p:nvSpPr>
          <p:cNvPr id="54" name="Rectangle 41"/>
          <p:cNvSpPr/>
          <p:nvPr/>
        </p:nvSpPr>
        <p:spPr>
          <a:xfrm>
            <a:off x="538292" y="3706751"/>
            <a:ext cx="2906889" cy="550334"/>
          </a:xfrm>
          <a:prstGeom prst="rect">
            <a:avLst/>
          </a:prstGeom>
          <a:solidFill>
            <a:schemeClr val="tx1">
              <a:lumMod val="50000"/>
              <a:lumOff val="50000"/>
            </a:schemeClr>
          </a:solidFill>
          <a:ln>
            <a:solidFill>
              <a:schemeClr val="tx1">
                <a:lumMod val="50000"/>
                <a:lumOff val="5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42"/>
          <p:cNvSpPr/>
          <p:nvPr/>
        </p:nvSpPr>
        <p:spPr>
          <a:xfrm>
            <a:off x="442117" y="3784910"/>
            <a:ext cx="3099238" cy="338554"/>
          </a:xfrm>
          <a:prstGeom prst="rect">
            <a:avLst/>
          </a:prstGeom>
          <a:noFill/>
          <a:ln>
            <a:noFill/>
          </a:ln>
          <a:effectLst/>
        </p:spPr>
        <p:txBody>
          <a:bodyPr wrap="square">
            <a:spAutoFit/>
          </a:bodyPr>
          <a:lstStyle/>
          <a:p>
            <a:pPr algn="ctr"/>
            <a:r>
              <a:rPr lang="en-GB" sz="1600" b="1" i="1" dirty="0">
                <a:solidFill>
                  <a:schemeClr val="bg1"/>
                </a:solidFill>
                <a:latin typeface="Arial" charset="0"/>
                <a:ea typeface="Arial" charset="0"/>
                <a:cs typeface="Arial" charset="0"/>
              </a:rPr>
              <a:t>Lightest footprint, lowest cost</a:t>
            </a:r>
          </a:p>
        </p:txBody>
      </p:sp>
      <p:sp>
        <p:nvSpPr>
          <p:cNvPr id="56" name="Rectangle 43"/>
          <p:cNvSpPr/>
          <p:nvPr/>
        </p:nvSpPr>
        <p:spPr>
          <a:xfrm>
            <a:off x="531544" y="4943247"/>
            <a:ext cx="2892778" cy="451556"/>
          </a:xfrm>
          <a:prstGeom prst="rect">
            <a:avLst/>
          </a:prstGeom>
          <a:solidFill>
            <a:srgbClr val="FEDF00"/>
          </a:solidFill>
          <a:ln>
            <a:solidFill>
              <a:srgbClr val="FEDF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44"/>
          <p:cNvSpPr/>
          <p:nvPr/>
        </p:nvSpPr>
        <p:spPr>
          <a:xfrm>
            <a:off x="540669" y="4955985"/>
            <a:ext cx="2880000" cy="399600"/>
          </a:xfrm>
          <a:prstGeom prst="rect">
            <a:avLst/>
          </a:prstGeom>
          <a:noFill/>
          <a:ln>
            <a:noFill/>
          </a:ln>
        </p:spPr>
        <p:txBody>
          <a:bodyPr wrap="square">
            <a:spAutoFit/>
          </a:bodyPr>
          <a:lstStyle/>
          <a:p>
            <a:pPr algn="ctr"/>
            <a:r>
              <a:rPr lang="en-US" sz="2000" b="1" dirty="0">
                <a:latin typeface="Arial" charset="0"/>
                <a:ea typeface="メイリオ" charset="-128"/>
                <a:cs typeface="Times New Roman" charset="0"/>
              </a:rPr>
              <a:t>Flexibility</a:t>
            </a:r>
            <a:endParaRPr lang="en-GB" sz="2000" b="1" dirty="0">
              <a:latin typeface="Arial" charset="0"/>
              <a:ea typeface="メイリオ" charset="-128"/>
              <a:cs typeface="Times New Roman" charset="0"/>
            </a:endParaRPr>
          </a:p>
        </p:txBody>
      </p:sp>
      <p:sp>
        <p:nvSpPr>
          <p:cNvPr id="58" name="Rectangle 45"/>
          <p:cNvSpPr/>
          <p:nvPr/>
        </p:nvSpPr>
        <p:spPr>
          <a:xfrm>
            <a:off x="531544" y="5521523"/>
            <a:ext cx="2906889" cy="550334"/>
          </a:xfrm>
          <a:prstGeom prst="rect">
            <a:avLst/>
          </a:prstGeom>
          <a:solidFill>
            <a:schemeClr val="tx1">
              <a:lumMod val="50000"/>
              <a:lumOff val="50000"/>
            </a:schemeClr>
          </a:solidFill>
          <a:ln>
            <a:solidFill>
              <a:schemeClr val="tx1">
                <a:lumMod val="50000"/>
                <a:lumOff val="5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Today`s needs, future proofed</a:t>
            </a:r>
          </a:p>
        </p:txBody>
      </p:sp>
    </p:spTree>
    <p:extLst>
      <p:ext uri="{BB962C8B-B14F-4D97-AF65-F5344CB8AC3E}">
        <p14:creationId xmlns:p14="http://schemas.microsoft.com/office/powerpoint/2010/main" val="34622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animEffect transition="in" filter="fade">
                                      <p:cBhvr>
                                        <p:cTn id="17" dur="500"/>
                                        <p:tgtEl>
                                          <p:spTgt spid="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6" end="6"/>
                                            </p:txEl>
                                          </p:spTgt>
                                        </p:tgtEl>
                                        <p:attrNameLst>
                                          <p:attrName>style.visibility</p:attrName>
                                        </p:attrNameLst>
                                      </p:cBhvr>
                                      <p:to>
                                        <p:strVal val="visible"/>
                                      </p:to>
                                    </p:set>
                                    <p:animEffect transition="in" filter="fade">
                                      <p:cBhvr>
                                        <p:cTn id="22" dur="500"/>
                                        <p:tgtEl>
                                          <p:spTgt spid="2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8" end="8"/>
                                            </p:txEl>
                                          </p:spTgt>
                                        </p:tgtEl>
                                        <p:attrNameLst>
                                          <p:attrName>style.visibility</p:attrName>
                                        </p:attrNameLst>
                                      </p:cBhvr>
                                      <p:to>
                                        <p:strVal val="visible"/>
                                      </p:to>
                                    </p:set>
                                    <p:animEffect transition="in" filter="fade">
                                      <p:cBhvr>
                                        <p:cTn id="27" dur="500"/>
                                        <p:tgtEl>
                                          <p:spTgt spid="2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10" end="10"/>
                                            </p:txEl>
                                          </p:spTgt>
                                        </p:tgtEl>
                                        <p:attrNameLst>
                                          <p:attrName>style.visibility</p:attrName>
                                        </p:attrNameLst>
                                      </p:cBhvr>
                                      <p:to>
                                        <p:strVal val="visible"/>
                                      </p:to>
                                    </p:set>
                                    <p:animEffect transition="in" filter="fade">
                                      <p:cBhvr>
                                        <p:cTn id="32" dur="500"/>
                                        <p:tgtEl>
                                          <p:spTgt spid="2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12" end="12"/>
                                            </p:txEl>
                                          </p:spTgt>
                                        </p:tgtEl>
                                        <p:attrNameLst>
                                          <p:attrName>style.visibility</p:attrName>
                                        </p:attrNameLst>
                                      </p:cBhvr>
                                      <p:to>
                                        <p:strVal val="visible"/>
                                      </p:to>
                                    </p:set>
                                    <p:animEffect transition="in" filter="fade">
                                      <p:cBhvr>
                                        <p:cTn id="37" dur="500"/>
                                        <p:tgtEl>
                                          <p:spTgt spid="2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xEl>
                                              <p:pRg st="14" end="14"/>
                                            </p:txEl>
                                          </p:spTgt>
                                        </p:tgtEl>
                                        <p:attrNameLst>
                                          <p:attrName>style.visibility</p:attrName>
                                        </p:attrNameLst>
                                      </p:cBhvr>
                                      <p:to>
                                        <p:strVal val="visible"/>
                                      </p:to>
                                    </p:set>
                                    <p:animEffect transition="in" filter="fade">
                                      <p:cBhvr>
                                        <p:cTn id="42" dur="500"/>
                                        <p:tgtEl>
                                          <p:spTgt spid="27">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16" end="16"/>
                                            </p:txEl>
                                          </p:spTgt>
                                        </p:tgtEl>
                                        <p:attrNameLst>
                                          <p:attrName>style.visibility</p:attrName>
                                        </p:attrNameLst>
                                      </p:cBhvr>
                                      <p:to>
                                        <p:strVal val="visible"/>
                                      </p:to>
                                    </p:set>
                                    <p:animEffect transition="in" filter="fade">
                                      <p:cBhvr>
                                        <p:cTn id="47" dur="500"/>
                                        <p:tgtEl>
                                          <p:spTgt spid="27">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xEl>
                                              <p:pRg st="18" end="18"/>
                                            </p:txEl>
                                          </p:spTgt>
                                        </p:tgtEl>
                                        <p:attrNameLst>
                                          <p:attrName>style.visibility</p:attrName>
                                        </p:attrNameLst>
                                      </p:cBhvr>
                                      <p:to>
                                        <p:strVal val="visible"/>
                                      </p:to>
                                    </p:set>
                                    <p:animEffect transition="in" filter="fade">
                                      <p:cBhvr>
                                        <p:cTn id="52" dur="500"/>
                                        <p:tgtEl>
                                          <p:spTgt spid="2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agic PowerPoint Template Oct 14 EMEA" id="{645CD51C-3949-44E0-85DF-9FECC0F6FA1F}" vid="{F3A451DE-8B82-4A59-B0F2-48062BA2E39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agic PowerPoint Template Oct 14 EMEA" id="{645CD51C-3949-44E0-85DF-9FECC0F6FA1F}" vid="{F3A451DE-8B82-4A59-B0F2-48062BA2E3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StorMagic PowerPoint Template Oct 14 EMEA</Template>
  <TotalTime>0</TotalTime>
  <Words>1725</Words>
  <Application>Microsoft Office PowerPoint</Application>
  <PresentationFormat>Breitbild</PresentationFormat>
  <Paragraphs>296</Paragraphs>
  <Slides>14</Slides>
  <Notes>10</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14</vt:i4>
      </vt:variant>
    </vt:vector>
  </HeadingPairs>
  <TitlesOfParts>
    <vt:vector size="24" baseType="lpstr">
      <vt:lpstr>MS PGothic</vt:lpstr>
      <vt:lpstr>Arial</vt:lpstr>
      <vt:lpstr>Calibri</vt:lpstr>
      <vt:lpstr>Calibri Light</vt:lpstr>
      <vt:lpstr>メイリオ</vt:lpstr>
      <vt:lpstr>Open Sans Light</vt:lpstr>
      <vt:lpstr>Times New Roman</vt:lpstr>
      <vt:lpstr>Wingdings</vt:lpstr>
      <vt:lpstr>Office Theme</vt:lpstr>
      <vt:lpstr>1_Office Theme</vt:lpstr>
      <vt:lpstr>SvSAN : Software defined Storage  Virtual SANs made simple </vt:lpstr>
      <vt:lpstr>Eine Definition für Hyper-konvergente Infrastruktur</vt:lpstr>
      <vt:lpstr>Trend to Hyper-converged Infrastructure (HCI)</vt:lpstr>
      <vt:lpstr>StorMagic: Established a Proven Platform</vt:lpstr>
      <vt:lpstr>StorMagic: Focused on Solving Customer Challenges</vt:lpstr>
      <vt:lpstr>SvSAN: Why 1000s of Customers have Deployed</vt:lpstr>
      <vt:lpstr>SvSAN: How it works and what you get</vt:lpstr>
      <vt:lpstr>SvSAN 6: The Perfect Antidote to Solving Your IT Challenges</vt:lpstr>
      <vt:lpstr>SvSAN 6: What’s under the covers?</vt:lpstr>
      <vt:lpstr>SvSAN 6: Standard &amp; Advanced Editions</vt:lpstr>
      <vt:lpstr>SvSAN 6: Meeting and Exceeding Customer Expectations</vt:lpstr>
      <vt:lpstr>Hundreds of customers, large and small, cross vertical</vt:lpstr>
      <vt:lpstr>SvSAN 6: Built on Customer Data and a Proven Platform</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Claire Randall</dc:creator>
  <cp:lastModifiedBy>Stefanie Jerchel</cp:lastModifiedBy>
  <cp:revision>335</cp:revision>
  <dcterms:created xsi:type="dcterms:W3CDTF">2015-06-08T19:12:25Z</dcterms:created>
  <dcterms:modified xsi:type="dcterms:W3CDTF">2016-12-14T07:13:32Z</dcterms:modified>
</cp:coreProperties>
</file>