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88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7" r:id="rId30"/>
  </p:sldIdLst>
  <p:sldSz cx="9013825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D00"/>
    <a:srgbClr val="EF7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87" d="100"/>
          <a:sy n="87" d="100"/>
        </p:scale>
        <p:origin x="1402" y="67"/>
      </p:cViewPr>
      <p:guideLst>
        <p:guide orient="horz" pos="2160"/>
        <p:guide pos="2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2A86F-4B85-3146-BBD1-29DFFAE988F6}" type="datetimeFigureOut">
              <a:rPr lang="de-DE" smtClean="0"/>
              <a:pPr/>
              <a:t>24.08.2016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BDAE7-0773-9549-9A16-F99E2C5069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6750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FD078-77C9-4E4E-A545-091E4F34D019}" type="datetimeFigureOut">
              <a:rPr lang="de-DE" smtClean="0"/>
              <a:pPr/>
              <a:t>24.08.2016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00175" y="1143000"/>
            <a:ext cx="40576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698F4-5DC0-4BCF-8796-999FF43F98F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67398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6037" y="3082087"/>
            <a:ext cx="7661751" cy="1312740"/>
          </a:xfrm>
          <a:prstGeom prst="rect">
            <a:avLst/>
          </a:prstGeom>
        </p:spPr>
        <p:txBody>
          <a:bodyPr/>
          <a:lstStyle>
            <a:lvl1pPr algn="ctr">
              <a:defRPr sz="4400">
                <a:solidFill>
                  <a:srgbClr val="FF7D00"/>
                </a:solidFill>
                <a:latin typeface="FS Me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23532" y="4556839"/>
            <a:ext cx="630967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FS M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0691" y="6356351"/>
            <a:ext cx="2103226" cy="365125"/>
          </a:xfrm>
          <a:prstGeom prst="rect">
            <a:avLst/>
          </a:prstGeom>
        </p:spPr>
        <p:txBody>
          <a:bodyPr/>
          <a:lstStyle/>
          <a:p>
            <a:fld id="{0F58EAD6-650A-3842-94E7-BBBB0C4F2F36}" type="datetime1">
              <a:rPr lang="de-DE" smtClean="0"/>
              <a:pPr/>
              <a:t>24.08.2016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79724" y="6356351"/>
            <a:ext cx="2854378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Sicheres Cloud-Hosting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59908" y="6356351"/>
            <a:ext cx="2103226" cy="365125"/>
          </a:xfrm>
          <a:prstGeom prst="rect">
            <a:avLst/>
          </a:prstGeom>
        </p:spPr>
        <p:txBody>
          <a:bodyPr/>
          <a:lstStyle/>
          <a:p>
            <a:fld id="{CCC6C7F8-E165-504B-BA80-108E0245420B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Bild 6" descr="Filoo_Logo_CMYK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25" y="773866"/>
            <a:ext cx="4536837" cy="175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5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692" y="274638"/>
            <a:ext cx="6285149" cy="1143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7D00"/>
                </a:solidFill>
                <a:latin typeface="FS Me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691" y="1600201"/>
            <a:ext cx="8112443" cy="4525963"/>
          </a:xfrm>
          <a:prstGeom prst="rect">
            <a:avLst/>
          </a:prstGeom>
        </p:spPr>
        <p:txBody>
          <a:bodyPr/>
          <a:lstStyle>
            <a:lvl1pPr marL="225354" indent="-225354">
              <a:buClr>
                <a:srgbClr val="FF7D00"/>
              </a:buClr>
              <a:buFont typeface="Lucida Grande"/>
              <a:buChar char="_"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676062" indent="-225354">
              <a:buClr>
                <a:srgbClr val="FF7D00"/>
              </a:buClr>
              <a:buFont typeface="Lucida Grande"/>
              <a:buChar char="_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126769" indent="-225354">
              <a:buClr>
                <a:srgbClr val="FF7D00"/>
              </a:buClr>
              <a:buFont typeface="Lucida Grande"/>
              <a:buChar char="_"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 marL="1577477" indent="-225354">
              <a:buClr>
                <a:srgbClr val="FF7D00"/>
              </a:buClr>
              <a:buFont typeface="Lucida Grande"/>
              <a:buChar char="_"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 marL="2028185" indent="-225354">
              <a:buClr>
                <a:srgbClr val="FF7D00"/>
              </a:buClr>
              <a:buFont typeface="Lucida Grande"/>
              <a:buChar char="_"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0691" y="6356351"/>
            <a:ext cx="210322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FS Me"/>
              </a:defRPr>
            </a:lvl1pPr>
          </a:lstStyle>
          <a:p>
            <a:fld id="{A5FB1721-8691-674C-AB42-AB456954F40F}" type="datetime1">
              <a:rPr lang="de-DE" smtClean="0"/>
              <a:pPr/>
              <a:t>24.08.2016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79724" y="6356351"/>
            <a:ext cx="285437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FS Me"/>
              </a:defRPr>
            </a:lvl1pPr>
          </a:lstStyle>
          <a:p>
            <a:r>
              <a:rPr lang="de-DE" dirty="0"/>
              <a:t>Sicheres </a:t>
            </a:r>
            <a:r>
              <a:rPr lang="de-DE" dirty="0" err="1"/>
              <a:t>Cloud</a:t>
            </a:r>
            <a:r>
              <a:rPr lang="de-DE" dirty="0"/>
              <a:t>-Hosting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59908" y="6356351"/>
            <a:ext cx="210322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CC6C7F8-E165-504B-BA80-108E0245420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Bild 7" descr="Filoo_Logo_CMYK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278" y="285380"/>
            <a:ext cx="2092463" cy="8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 userDrawn="1"/>
        </p:nvSpPr>
        <p:spPr>
          <a:xfrm>
            <a:off x="187200" y="6800850"/>
            <a:ext cx="8640000" cy="57150"/>
          </a:xfrm>
          <a:prstGeom prst="roundRect">
            <a:avLst/>
          </a:prstGeom>
          <a:solidFill>
            <a:srgbClr val="FF7D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11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/>
  <p:txStyles>
    <p:titleStyle>
      <a:lvl1pPr algn="l" defTabSz="901416" rtl="0" eaLnBrk="1" latinLnBrk="0" hangingPunct="1">
        <a:lnSpc>
          <a:spcPct val="90000"/>
        </a:lnSpc>
        <a:spcBef>
          <a:spcPct val="0"/>
        </a:spcBef>
        <a:buNone/>
        <a:defRPr sz="43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354" indent="-225354" algn="l" defTabSz="901416" rtl="0" eaLnBrk="1" latinLnBrk="0" hangingPunct="1">
        <a:lnSpc>
          <a:spcPct val="90000"/>
        </a:lnSpc>
        <a:spcBef>
          <a:spcPts val="986"/>
        </a:spcBef>
        <a:buFont typeface="Arial" panose="020B0604020202020204" pitchFamily="34" charset="0"/>
        <a:buChar char="•"/>
        <a:defRPr sz="2760" kern="1200">
          <a:solidFill>
            <a:schemeClr val="tx1"/>
          </a:solidFill>
          <a:latin typeface="+mn-lt"/>
          <a:ea typeface="+mn-ea"/>
          <a:cs typeface="+mn-cs"/>
        </a:defRPr>
      </a:lvl1pPr>
      <a:lvl2pPr marL="676062" indent="-225354" algn="l" defTabSz="901416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6" kern="1200">
          <a:solidFill>
            <a:schemeClr val="tx1"/>
          </a:solidFill>
          <a:latin typeface="+mn-lt"/>
          <a:ea typeface="+mn-ea"/>
          <a:cs typeface="+mn-cs"/>
        </a:defRPr>
      </a:lvl2pPr>
      <a:lvl3pPr marL="1126769" indent="-225354" algn="l" defTabSz="901416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2" kern="1200">
          <a:solidFill>
            <a:schemeClr val="tx1"/>
          </a:solidFill>
          <a:latin typeface="+mn-lt"/>
          <a:ea typeface="+mn-ea"/>
          <a:cs typeface="+mn-cs"/>
        </a:defRPr>
      </a:lvl3pPr>
      <a:lvl4pPr marL="1577477" indent="-225354" algn="l" defTabSz="901416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4" kern="1200">
          <a:solidFill>
            <a:schemeClr val="tx1"/>
          </a:solidFill>
          <a:latin typeface="+mn-lt"/>
          <a:ea typeface="+mn-ea"/>
          <a:cs typeface="+mn-cs"/>
        </a:defRPr>
      </a:lvl4pPr>
      <a:lvl5pPr marL="2028185" indent="-225354" algn="l" defTabSz="901416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4" kern="1200">
          <a:solidFill>
            <a:schemeClr val="tx1"/>
          </a:solidFill>
          <a:latin typeface="+mn-lt"/>
          <a:ea typeface="+mn-ea"/>
          <a:cs typeface="+mn-cs"/>
        </a:defRPr>
      </a:lvl5pPr>
      <a:lvl6pPr marL="2478893" indent="-225354" algn="l" defTabSz="901416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4" kern="1200">
          <a:solidFill>
            <a:schemeClr val="tx1"/>
          </a:solidFill>
          <a:latin typeface="+mn-lt"/>
          <a:ea typeface="+mn-ea"/>
          <a:cs typeface="+mn-cs"/>
        </a:defRPr>
      </a:lvl6pPr>
      <a:lvl7pPr marL="2929600" indent="-225354" algn="l" defTabSz="901416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4" kern="1200">
          <a:solidFill>
            <a:schemeClr val="tx1"/>
          </a:solidFill>
          <a:latin typeface="+mn-lt"/>
          <a:ea typeface="+mn-ea"/>
          <a:cs typeface="+mn-cs"/>
        </a:defRPr>
      </a:lvl7pPr>
      <a:lvl8pPr marL="3380308" indent="-225354" algn="l" defTabSz="901416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4" kern="1200">
          <a:solidFill>
            <a:schemeClr val="tx1"/>
          </a:solidFill>
          <a:latin typeface="+mn-lt"/>
          <a:ea typeface="+mn-ea"/>
          <a:cs typeface="+mn-cs"/>
        </a:defRPr>
      </a:lvl8pPr>
      <a:lvl9pPr marL="3831016" indent="-225354" algn="l" defTabSz="901416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1416" rtl="0" eaLnBrk="1" latinLnBrk="0" hangingPunct="1">
        <a:defRPr sz="1774" kern="1200">
          <a:solidFill>
            <a:schemeClr val="tx1"/>
          </a:solidFill>
          <a:latin typeface="+mn-lt"/>
          <a:ea typeface="+mn-ea"/>
          <a:cs typeface="+mn-cs"/>
        </a:defRPr>
      </a:lvl1pPr>
      <a:lvl2pPr marL="450708" algn="l" defTabSz="901416" rtl="0" eaLnBrk="1" latinLnBrk="0" hangingPunct="1">
        <a:defRPr sz="1774" kern="1200">
          <a:solidFill>
            <a:schemeClr val="tx1"/>
          </a:solidFill>
          <a:latin typeface="+mn-lt"/>
          <a:ea typeface="+mn-ea"/>
          <a:cs typeface="+mn-cs"/>
        </a:defRPr>
      </a:lvl2pPr>
      <a:lvl3pPr marL="901416" algn="l" defTabSz="901416" rtl="0" eaLnBrk="1" latinLnBrk="0" hangingPunct="1">
        <a:defRPr sz="1774" kern="1200">
          <a:solidFill>
            <a:schemeClr val="tx1"/>
          </a:solidFill>
          <a:latin typeface="+mn-lt"/>
          <a:ea typeface="+mn-ea"/>
          <a:cs typeface="+mn-cs"/>
        </a:defRPr>
      </a:lvl3pPr>
      <a:lvl4pPr marL="1352123" algn="l" defTabSz="901416" rtl="0" eaLnBrk="1" latinLnBrk="0" hangingPunct="1">
        <a:defRPr sz="1774" kern="1200">
          <a:solidFill>
            <a:schemeClr val="tx1"/>
          </a:solidFill>
          <a:latin typeface="+mn-lt"/>
          <a:ea typeface="+mn-ea"/>
          <a:cs typeface="+mn-cs"/>
        </a:defRPr>
      </a:lvl4pPr>
      <a:lvl5pPr marL="1802831" algn="l" defTabSz="901416" rtl="0" eaLnBrk="1" latinLnBrk="0" hangingPunct="1">
        <a:defRPr sz="1774" kern="1200">
          <a:solidFill>
            <a:schemeClr val="tx1"/>
          </a:solidFill>
          <a:latin typeface="+mn-lt"/>
          <a:ea typeface="+mn-ea"/>
          <a:cs typeface="+mn-cs"/>
        </a:defRPr>
      </a:lvl5pPr>
      <a:lvl6pPr marL="2253539" algn="l" defTabSz="901416" rtl="0" eaLnBrk="1" latinLnBrk="0" hangingPunct="1">
        <a:defRPr sz="1774" kern="1200">
          <a:solidFill>
            <a:schemeClr val="tx1"/>
          </a:solidFill>
          <a:latin typeface="+mn-lt"/>
          <a:ea typeface="+mn-ea"/>
          <a:cs typeface="+mn-cs"/>
        </a:defRPr>
      </a:lvl6pPr>
      <a:lvl7pPr marL="2704247" algn="l" defTabSz="901416" rtl="0" eaLnBrk="1" latinLnBrk="0" hangingPunct="1">
        <a:defRPr sz="1774" kern="1200">
          <a:solidFill>
            <a:schemeClr val="tx1"/>
          </a:solidFill>
          <a:latin typeface="+mn-lt"/>
          <a:ea typeface="+mn-ea"/>
          <a:cs typeface="+mn-cs"/>
        </a:defRPr>
      </a:lvl7pPr>
      <a:lvl8pPr marL="3154954" algn="l" defTabSz="901416" rtl="0" eaLnBrk="1" latinLnBrk="0" hangingPunct="1">
        <a:defRPr sz="1774" kern="1200">
          <a:solidFill>
            <a:schemeClr val="tx1"/>
          </a:solidFill>
          <a:latin typeface="+mn-lt"/>
          <a:ea typeface="+mn-ea"/>
          <a:cs typeface="+mn-cs"/>
        </a:defRPr>
      </a:lvl8pPr>
      <a:lvl9pPr marL="3605662" algn="l" defTabSz="901416" rtl="0" eaLnBrk="1" latinLnBrk="0" hangingPunct="1">
        <a:defRPr sz="17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loo.de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k@filoo.de" TargetMode="External"/><Relationship Id="rId2" Type="http://schemas.openxmlformats.org/officeDocument/2006/relationships/hyperlink" Target="https://www.filoo.d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Sicheres Hosting in der Cloud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65400" y="4570796"/>
            <a:ext cx="6309678" cy="1752600"/>
          </a:xfrm>
        </p:spPr>
        <p:txBody>
          <a:bodyPr/>
          <a:lstStyle/>
          <a:p>
            <a:r>
              <a:rPr lang="de-DE" dirty="0"/>
              <a:t>Patrick Zaubi</a:t>
            </a:r>
          </a:p>
          <a:p>
            <a:r>
              <a:rPr lang="de-DE" dirty="0" err="1"/>
              <a:t>filoo</a:t>
            </a:r>
            <a:r>
              <a:rPr lang="de-DE" dirty="0"/>
              <a:t> GmbH</a:t>
            </a:r>
          </a:p>
        </p:txBody>
      </p:sp>
      <p:pic>
        <p:nvPicPr>
          <p:cNvPr id="4" name="Bild 3" descr="Filoo_Logo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25" y="773866"/>
            <a:ext cx="4536837" cy="175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53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Alles unsicher 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de-DE" dirty="0"/>
          </a:p>
          <a:p>
            <a:r>
              <a:rPr lang="de-DE" dirty="0"/>
              <a:t>„Ist alles unsicher ?“</a:t>
            </a:r>
          </a:p>
          <a:p>
            <a:pPr lvl="1"/>
            <a:r>
              <a:rPr lang="de-DE" dirty="0"/>
              <a:t>SSL / TLS </a:t>
            </a:r>
            <a:r>
              <a:rPr lang="de-DE" dirty="0" err="1"/>
              <a:t>Backdoors</a:t>
            </a:r>
            <a:r>
              <a:rPr lang="de-DE" dirty="0"/>
              <a:t> entdeckt / Sicherheitslücken</a:t>
            </a:r>
          </a:p>
          <a:p>
            <a:pPr lvl="1"/>
            <a:r>
              <a:rPr lang="de-DE" dirty="0"/>
              <a:t>Leitungen angezapft</a:t>
            </a:r>
          </a:p>
          <a:p>
            <a:pPr lvl="1"/>
            <a:r>
              <a:rPr lang="de-DE" dirty="0"/>
              <a:t>Mobilfunk belauscht</a:t>
            </a:r>
          </a:p>
          <a:p>
            <a:pPr lvl="1"/>
            <a:r>
              <a:rPr lang="de-DE" dirty="0"/>
              <a:t>RSA gesteht Kooperation</a:t>
            </a:r>
          </a:p>
          <a:p>
            <a:pPr lvl="1"/>
            <a:r>
              <a:rPr lang="de-DE" dirty="0"/>
              <a:t>Hardware kompromittiert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1721-8691-674C-AB42-AB456954F40F}" type="datetime1">
              <a:rPr lang="de-DE" smtClean="0"/>
              <a:pPr/>
              <a:t>24.08.2016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Sicheres Cloud-Hosting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C7F8-E165-504B-BA80-108E0245420B}" type="slidenum">
              <a:rPr lang="de-DE" smtClean="0"/>
              <a:pPr/>
              <a:t>10</a:t>
            </a:fld>
            <a:endParaRPr lang="de-D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Werde ich belauscht ?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Sicherheit ist immer eine Abwägung</a:t>
            </a:r>
          </a:p>
          <a:p>
            <a:pPr lvl="1"/>
            <a:r>
              <a:rPr lang="de-DE" dirty="0"/>
              <a:t>Kosten eines erfolgreichen Angriffs</a:t>
            </a:r>
          </a:p>
          <a:p>
            <a:pPr marL="450708" lvl="1" indent="0">
              <a:buNone/>
            </a:pPr>
            <a:r>
              <a:rPr lang="de-DE" dirty="0"/>
              <a:t>		vs.</a:t>
            </a:r>
          </a:p>
          <a:p>
            <a:pPr lvl="1"/>
            <a:r>
              <a:rPr lang="de-DE" dirty="0"/>
              <a:t>Kosten des Schutzes</a:t>
            </a:r>
          </a:p>
          <a:p>
            <a:endParaRPr lang="de-DE" dirty="0"/>
          </a:p>
          <a:p>
            <a:r>
              <a:rPr lang="de-DE" dirty="0"/>
              <a:t>Kosten-Nutzen-Verhältnis gilt auch für die NSA, GCHQ, BND und </a:t>
            </a:r>
            <a:r>
              <a:rPr lang="de-DE"/>
              <a:t>sonstige Datenkraken !</a:t>
            </a:r>
            <a:endParaRPr lang="de-DE" dirty="0"/>
          </a:p>
          <a:p>
            <a:endParaRPr lang="de-DE" dirty="0"/>
          </a:p>
          <a:p>
            <a:r>
              <a:rPr lang="de-DE" dirty="0"/>
              <a:t>Ziel: Angriff teurer machen</a:t>
            </a:r>
          </a:p>
          <a:p>
            <a:pPr lvl="1"/>
            <a:r>
              <a:rPr lang="de-DE" dirty="0"/>
              <a:t>Dreht sich das Verhältnis -&gt; </a:t>
            </a:r>
            <a:r>
              <a:rPr lang="de-DE" dirty="0" err="1"/>
              <a:t>Win</a:t>
            </a:r>
            <a:r>
              <a:rPr lang="de-DE" dirty="0"/>
              <a:t> 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1721-8691-674C-AB42-AB456954F40F}" type="datetime1">
              <a:rPr lang="de-DE" smtClean="0"/>
              <a:pPr/>
              <a:t>24.08.2016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Sicheres Cloud-Hosting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C7F8-E165-504B-BA80-108E0245420B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9623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6480" y="2985181"/>
            <a:ext cx="6474584" cy="1143000"/>
          </a:xfrm>
        </p:spPr>
        <p:txBody>
          <a:bodyPr/>
          <a:lstStyle/>
          <a:p>
            <a:pPr algn="just"/>
            <a:r>
              <a:rPr lang="de-DE" sz="4800" dirty="0"/>
              <a:t>Wie kann </a:t>
            </a:r>
            <a:r>
              <a:rPr lang="de-DE" sz="4800" dirty="0" err="1"/>
              <a:t>filoo</a:t>
            </a:r>
            <a:r>
              <a:rPr lang="de-DE" sz="4800" dirty="0"/>
              <a:t> helfen 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1721-8691-674C-AB42-AB456954F40F}" type="datetime1">
              <a:rPr lang="de-DE" smtClean="0"/>
              <a:pPr/>
              <a:t>24.08.2016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Sicheres Cloud-Hosting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C7F8-E165-504B-BA80-108E0245420B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1260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6933" y="1421315"/>
            <a:ext cx="8009165" cy="1047977"/>
          </a:xfrm>
        </p:spPr>
        <p:txBody>
          <a:bodyPr/>
          <a:lstStyle/>
          <a:p>
            <a:r>
              <a:rPr lang="de-DE" sz="4800" dirty="0" err="1"/>
              <a:t>clouD</a:t>
            </a:r>
            <a:r>
              <a:rPr lang="de-DE" sz="4800" dirty="0"/>
              <a:t> – Der Clou ist das „D“!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1721-8691-674C-AB42-AB456954F40F}" type="datetime1">
              <a:rPr lang="de-DE" smtClean="0"/>
              <a:pPr/>
              <a:t>24.08.2016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Sicheres Cloud-Hosting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C7F8-E165-504B-BA80-108E0245420B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42453" y="2916195"/>
            <a:ext cx="8112443" cy="2166552"/>
          </a:xfrm>
        </p:spPr>
        <p:txBody>
          <a:bodyPr/>
          <a:lstStyle/>
          <a:p>
            <a:r>
              <a:rPr lang="de-DE" dirty="0">
                <a:solidFill>
                  <a:srgbClr val="FF7D00"/>
                </a:solidFill>
              </a:rPr>
              <a:t>D</a:t>
            </a:r>
            <a:r>
              <a:rPr lang="de-DE" dirty="0"/>
              <a:t>eutschland als Hosting Standort</a:t>
            </a:r>
            <a:endParaRPr lang="de-DE" dirty="0">
              <a:solidFill>
                <a:srgbClr val="FF7D00"/>
              </a:solidFill>
            </a:endParaRPr>
          </a:p>
          <a:p>
            <a:r>
              <a:rPr lang="de-DE" dirty="0">
                <a:solidFill>
                  <a:srgbClr val="FF7D00"/>
                </a:solidFill>
              </a:rPr>
              <a:t>D</a:t>
            </a:r>
            <a:r>
              <a:rPr lang="de-DE" dirty="0"/>
              <a:t>eutsche Gesetzgebung: BDSG </a:t>
            </a:r>
          </a:p>
          <a:p>
            <a:r>
              <a:rPr lang="de-DE" dirty="0">
                <a:solidFill>
                  <a:srgbClr val="FF7D00"/>
                </a:solidFill>
              </a:rPr>
              <a:t>D</a:t>
            </a:r>
            <a:r>
              <a:rPr lang="de-DE" dirty="0"/>
              <a:t>eutscher Betreiber: </a:t>
            </a:r>
            <a:r>
              <a:rPr lang="de-DE" dirty="0" err="1"/>
              <a:t>filoo</a:t>
            </a:r>
            <a:endParaRPr lang="de-DE" dirty="0"/>
          </a:p>
          <a:p>
            <a:r>
              <a:rPr lang="de-DE" dirty="0">
                <a:solidFill>
                  <a:srgbClr val="FF7D00"/>
                </a:solidFill>
              </a:rPr>
              <a:t>D</a:t>
            </a:r>
            <a:r>
              <a:rPr lang="de-DE" dirty="0"/>
              <a:t>eutsche Middleware</a:t>
            </a:r>
          </a:p>
        </p:txBody>
      </p:sp>
    </p:spTree>
    <p:extLst>
      <p:ext uri="{BB962C8B-B14F-4D97-AF65-F5344CB8AC3E}">
        <p14:creationId xmlns:p14="http://schemas.microsoft.com/office/powerpoint/2010/main" val="268088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brauchen Sie 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Sicheres Rechenzentrum</a:t>
            </a:r>
          </a:p>
          <a:p>
            <a:endParaRPr lang="de-DE" dirty="0"/>
          </a:p>
          <a:p>
            <a:r>
              <a:rPr lang="de-DE" dirty="0"/>
              <a:t>Sichere Cloud-Software</a:t>
            </a:r>
          </a:p>
          <a:p>
            <a:endParaRPr lang="de-DE" dirty="0"/>
          </a:p>
          <a:p>
            <a:r>
              <a:rPr lang="de-DE" dirty="0"/>
              <a:t>Sichere Verbindung</a:t>
            </a:r>
          </a:p>
          <a:p>
            <a:endParaRPr lang="de-DE" dirty="0"/>
          </a:p>
          <a:p>
            <a:r>
              <a:rPr lang="de-DE"/>
              <a:t>Sichere Services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Sichere Anmeldung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1721-8691-674C-AB42-AB456954F40F}" type="datetime1">
              <a:rPr lang="de-DE" smtClean="0"/>
              <a:pPr/>
              <a:t>24.08.2016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Sicheres Cloud-Hosting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C7F8-E165-504B-BA80-108E0245420B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7617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Sicheres RZ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Zertifiziert nach ISO 27001</a:t>
            </a:r>
          </a:p>
          <a:p>
            <a:pPr lvl="1"/>
            <a:r>
              <a:rPr lang="de-DE" dirty="0"/>
              <a:t>Business </a:t>
            </a:r>
            <a:r>
              <a:rPr lang="de-DE" dirty="0" err="1"/>
              <a:t>Continuity</a:t>
            </a:r>
            <a:endParaRPr lang="de-DE" dirty="0"/>
          </a:p>
          <a:p>
            <a:pPr lvl="1"/>
            <a:r>
              <a:rPr lang="de-DE" dirty="0"/>
              <a:t>24 Std. Werkschutz</a:t>
            </a:r>
          </a:p>
          <a:p>
            <a:pPr lvl="1"/>
            <a:r>
              <a:rPr lang="de-DE" dirty="0"/>
              <a:t>Kameraüberwachung</a:t>
            </a:r>
          </a:p>
          <a:p>
            <a:pPr lvl="1"/>
            <a:r>
              <a:rPr lang="de-DE"/>
              <a:t>Zwei Faktor Authentisierung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Standort Frankfurt a.M.</a:t>
            </a:r>
          </a:p>
          <a:p>
            <a:endParaRPr lang="de-DE" dirty="0"/>
          </a:p>
          <a:p>
            <a:r>
              <a:rPr lang="de-DE" dirty="0"/>
              <a:t>Gebaut nach Tier3-Standard</a:t>
            </a:r>
          </a:p>
          <a:p>
            <a:pPr lvl="1"/>
            <a:r>
              <a:rPr lang="de-DE" dirty="0"/>
              <a:t>Mehrfach redundante Systeme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1721-8691-674C-AB42-AB456954F40F}" type="datetime1">
              <a:rPr lang="de-DE" smtClean="0"/>
              <a:pPr/>
              <a:t>24.08.2016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Sicheres Cloud-Hosting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C7F8-E165-504B-BA80-108E0245420B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855" y="2012660"/>
            <a:ext cx="2459736" cy="373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6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Sichere Cloud-Middleware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Komplett in Deutschland entwickelt</a:t>
            </a:r>
          </a:p>
          <a:p>
            <a:r>
              <a:rPr lang="de-DE" dirty="0"/>
              <a:t>Basiert auf Open-Source Projekten</a:t>
            </a:r>
          </a:p>
          <a:p>
            <a:pPr lvl="1"/>
            <a:r>
              <a:rPr lang="de-DE" dirty="0"/>
              <a:t>Linux, QEMU, </a:t>
            </a:r>
            <a:r>
              <a:rPr lang="de-DE" dirty="0" err="1"/>
              <a:t>OpenVSwitch</a:t>
            </a:r>
            <a:r>
              <a:rPr lang="de-DE" dirty="0"/>
              <a:t>, </a:t>
            </a:r>
            <a:r>
              <a:rPr lang="de-DE" dirty="0" err="1"/>
              <a:t>Ceph</a:t>
            </a:r>
            <a:endParaRPr lang="de-DE" dirty="0"/>
          </a:p>
          <a:p>
            <a:r>
              <a:rPr lang="de-DE" dirty="0"/>
              <a:t>Keine </a:t>
            </a:r>
            <a:r>
              <a:rPr lang="de-DE" dirty="0" err="1"/>
              <a:t>Blackboxen</a:t>
            </a:r>
            <a:endParaRPr lang="de-DE" dirty="0"/>
          </a:p>
          <a:p>
            <a:r>
              <a:rPr lang="de-DE" dirty="0"/>
              <a:t>Viele Sicherheitsfeatures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1721-8691-674C-AB42-AB456954F40F}" type="datetime1">
              <a:rPr lang="de-DE" smtClean="0"/>
              <a:pPr/>
              <a:t>24.08.2016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Sicheres Cloud-Hosting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C7F8-E165-504B-BA80-108E0245420B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3909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Sichere Verbindungen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SSL für die Cloud-Administration</a:t>
            </a:r>
          </a:p>
          <a:p>
            <a:r>
              <a:rPr lang="de-DE" dirty="0"/>
              <a:t>Interne Verbindung über virtuelles LAN</a:t>
            </a:r>
          </a:p>
          <a:p>
            <a:r>
              <a:rPr lang="de-DE" dirty="0"/>
              <a:t>Ausleitung über das Internet nur wo nötig</a:t>
            </a:r>
          </a:p>
          <a:p>
            <a:r>
              <a:rPr lang="de-DE" dirty="0"/>
              <a:t>Firewall für jede </a:t>
            </a:r>
            <a:r>
              <a:rPr lang="de-DE" dirty="0" err="1"/>
              <a:t>Cloud</a:t>
            </a:r>
            <a:r>
              <a:rPr lang="de-DE" dirty="0"/>
              <a:t>-VM</a:t>
            </a:r>
          </a:p>
          <a:p>
            <a:r>
              <a:rPr lang="de-DE" dirty="0"/>
              <a:t>SSL-Zertifikate schnell und günstig verfügbar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1721-8691-674C-AB42-AB456954F40F}" type="datetime1">
              <a:rPr lang="de-DE" smtClean="0"/>
              <a:pPr/>
              <a:t>24.08.2016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Sicheres Cloud-Hosting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C7F8-E165-504B-BA80-108E0245420B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7810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Sichere Services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Cloud VM auf </a:t>
            </a:r>
            <a:r>
              <a:rPr lang="de-DE" dirty="0" err="1"/>
              <a:t>geclustertem</a:t>
            </a:r>
            <a:r>
              <a:rPr lang="de-DE" dirty="0"/>
              <a:t> Dateisystem</a:t>
            </a:r>
          </a:p>
          <a:p>
            <a:pPr lvl="1"/>
            <a:r>
              <a:rPr lang="de-DE" dirty="0"/>
              <a:t>Ausfallsicherheit des Storages</a:t>
            </a:r>
          </a:p>
          <a:p>
            <a:pPr lvl="1"/>
            <a:r>
              <a:rPr lang="de-DE" dirty="0"/>
              <a:t>Live Migration im Wartungsfall</a:t>
            </a:r>
          </a:p>
          <a:p>
            <a:r>
              <a:rPr lang="de-DE" dirty="0"/>
              <a:t>Zugang zu VMs über SSH oder VNC</a:t>
            </a:r>
          </a:p>
          <a:p>
            <a:pPr lvl="1"/>
            <a:r>
              <a:rPr lang="de-DE" dirty="0"/>
              <a:t>Beides verschlüsselt</a:t>
            </a:r>
          </a:p>
          <a:p>
            <a:r>
              <a:rPr lang="de-DE" dirty="0"/>
              <a:t>Cloud VMs werden bei Installation automatisch aktualisiert</a:t>
            </a:r>
          </a:p>
          <a:p>
            <a:pPr lvl="1"/>
            <a:r>
              <a:rPr lang="de-DE" dirty="0"/>
              <a:t>… und auf Wunsch auch danach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1721-8691-674C-AB42-AB456954F40F}" type="datetime1">
              <a:rPr lang="de-DE" smtClean="0"/>
              <a:pPr/>
              <a:t>24.08.2016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Sicheres Cloud-Hosting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C7F8-E165-504B-BA80-108E0245420B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1522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Sichere Anmeldung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HTTPS </a:t>
            </a:r>
            <a:r>
              <a:rPr lang="de-DE" dirty="0" err="1"/>
              <a:t>only</a:t>
            </a:r>
            <a:endParaRPr lang="de-DE" dirty="0"/>
          </a:p>
          <a:p>
            <a:r>
              <a:rPr lang="de-DE" dirty="0"/>
              <a:t>Web-Interface unterstützt Zwei-Faktor-Authentisierung</a:t>
            </a:r>
          </a:p>
          <a:p>
            <a:pPr lvl="1"/>
            <a:r>
              <a:rPr lang="de-DE" dirty="0"/>
              <a:t>Google </a:t>
            </a:r>
            <a:r>
              <a:rPr lang="de-DE" dirty="0" err="1"/>
              <a:t>Authenticator</a:t>
            </a:r>
            <a:r>
              <a:rPr lang="de-DE" dirty="0"/>
              <a:t> / OTP</a:t>
            </a:r>
          </a:p>
          <a:p>
            <a:r>
              <a:rPr lang="de-DE" dirty="0"/>
              <a:t>SSH-Schlüssel für Cloud-VMs </a:t>
            </a:r>
            <a:r>
              <a:rPr lang="de-DE" dirty="0" err="1"/>
              <a:t>hinterlegbar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1721-8691-674C-AB42-AB456954F40F}" type="datetime1">
              <a:rPr lang="de-DE" smtClean="0"/>
              <a:pPr/>
              <a:t>24.08.2016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Sicheres Cloud-Hosting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C7F8-E165-504B-BA80-108E0245420B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6465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Dieser Webcast wird aufgezeichnet</a:t>
            </a:r>
          </a:p>
          <a:p>
            <a:r>
              <a:rPr lang="de-DE" dirty="0"/>
              <a:t>Link zur Aufzeichnung per E-Mail</a:t>
            </a:r>
          </a:p>
          <a:p>
            <a:r>
              <a:rPr lang="de-DE" dirty="0"/>
              <a:t>Organisatorin im Hintergrund nimmt</a:t>
            </a:r>
          </a:p>
          <a:p>
            <a:pPr marL="0" indent="0">
              <a:buNone/>
            </a:pPr>
            <a:r>
              <a:rPr lang="de-DE" dirty="0"/>
              <a:t>Fragen entgegen: Stefanie Jerchel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Umfrage am Ende: Feedback ist uns wichtig</a:t>
            </a:r>
          </a:p>
          <a:p>
            <a:r>
              <a:rPr lang="de-DE" dirty="0"/>
              <a:t>Fragen bitte im Chat stellen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A027-DD71-7547-9023-C5809435E03C}" type="datetime1">
              <a:rPr lang="de-DE" smtClean="0"/>
              <a:pPr/>
              <a:t>24.08.2016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Sicheres Cloud-Hosting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C7F8-E165-504B-BA80-108E0245420B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004" y="1199418"/>
            <a:ext cx="2223065" cy="284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10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filoo</a:t>
            </a:r>
            <a:r>
              <a:rPr lang="de-DE" dirty="0"/>
              <a:t> </a:t>
            </a:r>
            <a:r>
              <a:rPr lang="de-DE" dirty="0" err="1"/>
              <a:t>cloudD</a:t>
            </a:r>
            <a:r>
              <a:rPr lang="de-DE" dirty="0"/>
              <a:t> - Aufbau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1721-8691-674C-AB42-AB456954F40F}" type="datetime1">
              <a:rPr lang="de-DE" smtClean="0"/>
              <a:pPr/>
              <a:t>24.08.2016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Sicheres Cloud-Hosting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C7F8-E165-504B-BA80-108E0245420B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36" y="2014292"/>
            <a:ext cx="7845552" cy="331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01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filoo</a:t>
            </a:r>
            <a:r>
              <a:rPr lang="de-DE" dirty="0"/>
              <a:t> </a:t>
            </a:r>
            <a:r>
              <a:rPr lang="de-DE" dirty="0" err="1"/>
              <a:t>clouD</a:t>
            </a:r>
            <a:r>
              <a:rPr lang="de-DE" dirty="0"/>
              <a:t> - Netz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1721-8691-674C-AB42-AB456954F40F}" type="datetime1">
              <a:rPr lang="de-DE" smtClean="0"/>
              <a:pPr/>
              <a:t>24.08.2016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Sicheres Cloud-Hosting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C7F8-E165-504B-BA80-108E0245420B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20" y="1600200"/>
            <a:ext cx="787298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56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Features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5330" y="1591963"/>
            <a:ext cx="4151870" cy="4525963"/>
          </a:xfrm>
        </p:spPr>
        <p:txBody>
          <a:bodyPr/>
          <a:lstStyle/>
          <a:p>
            <a:endParaRPr lang="de-DE" sz="2500" dirty="0"/>
          </a:p>
          <a:p>
            <a:r>
              <a:rPr lang="de-DE" sz="2500" dirty="0"/>
              <a:t>Snapshots von VMs anlegen</a:t>
            </a:r>
          </a:p>
          <a:p>
            <a:pPr>
              <a:buNone/>
            </a:pPr>
            <a:endParaRPr lang="de-DE" sz="900" dirty="0"/>
          </a:p>
          <a:p>
            <a:r>
              <a:rPr lang="de-DE" sz="2500" dirty="0"/>
              <a:t>Webbasierte Serveradministration: </a:t>
            </a:r>
            <a:r>
              <a:rPr lang="de-DE" sz="2500" dirty="0" err="1"/>
              <a:t>Froxlor</a:t>
            </a:r>
            <a:endParaRPr lang="de-DE" sz="2500" dirty="0"/>
          </a:p>
          <a:p>
            <a:pPr>
              <a:buNone/>
            </a:pPr>
            <a:r>
              <a:rPr lang="de-DE" sz="900" dirty="0"/>
              <a:t> </a:t>
            </a:r>
          </a:p>
          <a:p>
            <a:r>
              <a:rPr lang="de-DE" sz="2500" dirty="0"/>
              <a:t>Backup-Space per SFTP / SCP</a:t>
            </a:r>
          </a:p>
          <a:p>
            <a:pPr>
              <a:buNone/>
            </a:pPr>
            <a:r>
              <a:rPr lang="de-DE" sz="900" dirty="0"/>
              <a:t> </a:t>
            </a:r>
          </a:p>
          <a:p>
            <a:r>
              <a:rPr lang="de-DE" sz="2500" dirty="0">
                <a:solidFill>
                  <a:schemeClr val="bg1">
                    <a:lumMod val="50000"/>
                  </a:schemeClr>
                </a:solidFill>
              </a:rPr>
              <a:t>Hardwareparameter jederzeit änderbar</a:t>
            </a:r>
          </a:p>
          <a:p>
            <a:pPr lvl="2"/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CPU, RAM, Disk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1721-8691-674C-AB42-AB456954F40F}" type="datetime1">
              <a:rPr lang="de-DE" smtClean="0"/>
              <a:pPr/>
              <a:t>24.08.2016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Sicheres Cloud-Hosting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C7F8-E165-504B-BA80-108E0245420B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4341341" y="1656063"/>
            <a:ext cx="4672484" cy="4525963"/>
          </a:xfrm>
          <a:prstGeom prst="rect">
            <a:avLst/>
          </a:prstGeom>
        </p:spPr>
        <p:txBody>
          <a:bodyPr/>
          <a:lstStyle/>
          <a:p>
            <a:endParaRPr lang="de-DE" sz="2500" b="1" dirty="0">
              <a:solidFill>
                <a:srgbClr val="EF7914"/>
              </a:solidFill>
            </a:endParaRPr>
          </a:p>
          <a:p>
            <a:r>
              <a:rPr lang="de-DE" sz="2500" b="1" dirty="0">
                <a:solidFill>
                  <a:srgbClr val="EF7914"/>
                </a:solidFill>
              </a:rPr>
              <a:t>_</a:t>
            </a:r>
            <a:r>
              <a:rPr lang="de-DE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Bis zu 4 IPv4-Adressen / </a:t>
            </a:r>
            <a:r>
              <a:rPr lang="de-DE" sz="2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VServer</a:t>
            </a:r>
            <a:endParaRPr lang="de-DE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de-DE" sz="2000" b="1" dirty="0">
                <a:solidFill>
                  <a:srgbClr val="FF7D00"/>
                </a:solidFill>
              </a:rPr>
              <a:t>_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IPv6 verfügbar</a:t>
            </a:r>
          </a:p>
          <a:p>
            <a:endParaRPr lang="de-DE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sz="2500" b="1" dirty="0">
                <a:solidFill>
                  <a:srgbClr val="FF7D00"/>
                </a:solidFill>
              </a:rPr>
              <a:t>_</a:t>
            </a:r>
            <a:r>
              <a:rPr lang="de-DE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Viele Betriebssysteme &amp; </a:t>
            </a:r>
            <a:r>
              <a:rPr lang="de-DE" sz="2500" b="1" dirty="0">
                <a:solidFill>
                  <a:srgbClr val="FF7D00"/>
                </a:solidFill>
              </a:rPr>
              <a:t> </a:t>
            </a:r>
            <a:r>
              <a:rPr lang="de-DE" sz="2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Appliances</a:t>
            </a:r>
            <a:r>
              <a:rPr lang="de-DE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verfügbar</a:t>
            </a:r>
          </a:p>
          <a:p>
            <a:r>
              <a:rPr lang="de-DE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de-DE" sz="2000" b="1" dirty="0">
                <a:solidFill>
                  <a:srgbClr val="FF7D00"/>
                </a:solidFill>
              </a:rPr>
              <a:t>_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Linux, Windows, BSD</a:t>
            </a:r>
          </a:p>
          <a:p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de-DE" sz="2000" b="1" dirty="0">
                <a:solidFill>
                  <a:srgbClr val="FF7D00"/>
                </a:solidFill>
              </a:rPr>
              <a:t>_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Owncloud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de-DE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pfSense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		</a:t>
            </a:r>
            <a:r>
              <a:rPr lang="de-DE" sz="2000" b="1" dirty="0">
                <a:solidFill>
                  <a:srgbClr val="FF7D00"/>
                </a:solidFill>
              </a:rPr>
              <a:t>_ </a:t>
            </a:r>
            <a:r>
              <a:rPr lang="de-DE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BalanceNG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de-DE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Asterisk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…</a:t>
            </a:r>
            <a:endParaRPr lang="de-DE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25354" marR="0" lvl="0" indent="-225354" algn="l" defTabSz="901416" rtl="0" eaLnBrk="1" fontAlgn="auto" latinLnBrk="0" hangingPunct="1">
              <a:lnSpc>
                <a:spcPct val="90000"/>
              </a:lnSpc>
              <a:spcBef>
                <a:spcPts val="986"/>
              </a:spcBef>
              <a:spcAft>
                <a:spcPts val="0"/>
              </a:spcAft>
              <a:buClr>
                <a:srgbClr val="FF7D00"/>
              </a:buClr>
              <a:buSzTx/>
              <a:buFont typeface="Lucida Grande"/>
              <a:buChar char="_"/>
              <a:tabLst/>
              <a:defRPr/>
            </a:pPr>
            <a:endParaRPr kumimoji="0" lang="de-DE" sz="25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04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Demo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IaaS</a:t>
            </a:r>
            <a:r>
              <a:rPr lang="de-DE" dirty="0"/>
              <a:t> Cloud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>
              <a:hlinkClick r:id="rId2"/>
            </a:endParaRPr>
          </a:p>
          <a:p>
            <a:pPr marL="0" indent="0">
              <a:buNone/>
            </a:pPr>
            <a:endParaRPr lang="de-DE" dirty="0">
              <a:hlinkClick r:id="rId2"/>
            </a:endParaRPr>
          </a:p>
          <a:p>
            <a:pPr marL="0" indent="0">
              <a:buNone/>
            </a:pPr>
            <a:endParaRPr lang="de-DE" dirty="0">
              <a:hlinkClick r:id="rId2"/>
            </a:endParaRPr>
          </a:p>
          <a:p>
            <a:pPr marL="0" indent="0">
              <a:buNone/>
            </a:pPr>
            <a:endParaRPr lang="de-DE" dirty="0">
              <a:hlinkClick r:id="rId2"/>
            </a:endParaRPr>
          </a:p>
          <a:p>
            <a:pPr marL="0" indent="0" algn="ctr">
              <a:buNone/>
            </a:pPr>
            <a:r>
              <a:rPr lang="de-DE" sz="4800" dirty="0">
                <a:hlinkClick r:id="rId2"/>
              </a:rPr>
              <a:t>filoo.de Kundenlogin</a:t>
            </a:r>
            <a:endParaRPr lang="de-DE" sz="4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1721-8691-674C-AB42-AB456954F40F}" type="datetime1">
              <a:rPr lang="de-DE" smtClean="0"/>
              <a:pPr/>
              <a:t>24.08.2016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Sicheres Cloud-Hosting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C7F8-E165-504B-BA80-108E0245420B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700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Private </a:t>
            </a:r>
            <a:r>
              <a:rPr lang="de-DE" dirty="0" err="1"/>
              <a:t>IaaS</a:t>
            </a:r>
            <a:r>
              <a:rPr lang="de-DE" dirty="0"/>
              <a:t> Cloud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Eigene Verwaltungsoberfläche</a:t>
            </a:r>
          </a:p>
          <a:p>
            <a:r>
              <a:rPr lang="de-DE" dirty="0"/>
              <a:t>Physikalische Trennung von </a:t>
            </a:r>
            <a:r>
              <a:rPr lang="de-DE" dirty="0" err="1"/>
              <a:t>public</a:t>
            </a:r>
            <a:r>
              <a:rPr lang="de-DE" dirty="0"/>
              <a:t> Cloud</a:t>
            </a:r>
          </a:p>
          <a:p>
            <a:r>
              <a:rPr lang="de-DE" dirty="0"/>
              <a:t>Exklusive Ressourcen</a:t>
            </a:r>
          </a:p>
          <a:p>
            <a:r>
              <a:rPr lang="de-DE" dirty="0"/>
              <a:t>Alle Features der </a:t>
            </a:r>
            <a:r>
              <a:rPr lang="de-DE" dirty="0" err="1"/>
              <a:t>public</a:t>
            </a:r>
            <a:r>
              <a:rPr lang="de-DE" dirty="0"/>
              <a:t> Cloud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1721-8691-674C-AB42-AB456954F40F}" type="datetime1">
              <a:rPr lang="de-DE" smtClean="0"/>
              <a:pPr/>
              <a:t>24.08.2016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Sicheres Cloud-Hosting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C7F8-E165-504B-BA80-108E0245420B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0850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Screenshots private Cloud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1721-8691-674C-AB42-AB456954F40F}" type="datetime1">
              <a:rPr lang="de-DE" smtClean="0"/>
              <a:pPr/>
              <a:t>24.08.2016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Sicheres Cloud-Hosting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C7F8-E165-504B-BA80-108E0245420B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7" name="Grafik 6" descr="screensho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2880" y="1346021"/>
            <a:ext cx="7389299" cy="46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40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Screenshots private Cloud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1721-8691-674C-AB42-AB456954F40F}" type="datetime1">
              <a:rPr lang="de-DE" smtClean="0"/>
              <a:pPr/>
              <a:t>24.08.2016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Sicheres Cloud-Hosting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C7F8-E165-504B-BA80-108E0245420B}" type="slidenum">
              <a:rPr lang="de-DE" smtClean="0"/>
              <a:pPr/>
              <a:t>26</a:t>
            </a:fld>
            <a:endParaRPr lang="de-DE" dirty="0"/>
          </a:p>
        </p:txBody>
      </p:sp>
      <p:pic>
        <p:nvPicPr>
          <p:cNvPr id="7" name="Grafik 6" descr="screensho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0169" y="1520746"/>
            <a:ext cx="5860493" cy="444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82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Hosting-Services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SSL-Zertifikate</a:t>
            </a:r>
          </a:p>
          <a:p>
            <a:r>
              <a:rPr lang="de-DE" dirty="0" err="1"/>
              <a:t>vmWare</a:t>
            </a:r>
            <a:r>
              <a:rPr lang="de-DE" dirty="0"/>
              <a:t> Hosting</a:t>
            </a:r>
          </a:p>
          <a:p>
            <a:r>
              <a:rPr lang="de-DE" dirty="0"/>
              <a:t>Cloud Storage (</a:t>
            </a:r>
            <a:r>
              <a:rPr lang="de-DE" dirty="0" err="1"/>
              <a:t>Netapp</a:t>
            </a:r>
            <a:r>
              <a:rPr lang="de-DE" dirty="0"/>
              <a:t> VCS)</a:t>
            </a:r>
          </a:p>
          <a:p>
            <a:r>
              <a:rPr lang="de-DE" dirty="0"/>
              <a:t>Dedizierte Server</a:t>
            </a:r>
          </a:p>
          <a:p>
            <a:r>
              <a:rPr lang="de-DE" dirty="0" err="1"/>
              <a:t>Managed</a:t>
            </a:r>
            <a:r>
              <a:rPr lang="de-DE" dirty="0"/>
              <a:t> Services</a:t>
            </a:r>
          </a:p>
          <a:p>
            <a:r>
              <a:rPr lang="de-DE" dirty="0"/>
              <a:t>Rack und Serverstellplätze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1721-8691-674C-AB42-AB456954F40F}" type="datetime1">
              <a:rPr lang="de-DE" smtClean="0"/>
              <a:pPr/>
              <a:t>24.08.2016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Sicheres Cloud-Hosting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C7F8-E165-504B-BA80-108E0245420B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2118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Sie erhalten automatisch eine E-Mail mit der Aufzeichnung!</a:t>
            </a:r>
          </a:p>
          <a:p>
            <a:endParaRPr lang="de-DE" dirty="0"/>
          </a:p>
          <a:p>
            <a:r>
              <a:rPr lang="de-DE" dirty="0"/>
              <a:t> Ihre Fragen bitte gerne jetzt noch stellen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1721-8691-674C-AB42-AB456954F40F}" type="datetime1">
              <a:rPr lang="de-DE" smtClean="0"/>
              <a:pPr/>
              <a:t>24.08.2016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Sicheres Cloud-Hosting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C7F8-E165-504B-BA80-108E0245420B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8719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Kontakt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filoo</a:t>
            </a:r>
            <a:r>
              <a:rPr lang="de-DE" dirty="0"/>
              <a:t> GmbH</a:t>
            </a:r>
          </a:p>
          <a:p>
            <a:pPr lvl="1"/>
            <a:r>
              <a:rPr lang="de-DE" dirty="0">
                <a:hlinkClick r:id="rId2"/>
              </a:rPr>
              <a:t>https://www.filoo.de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Patrick Zaubi</a:t>
            </a:r>
          </a:p>
          <a:p>
            <a:pPr lvl="1"/>
            <a:r>
              <a:rPr lang="de-DE" dirty="0">
                <a:hlinkClick r:id="rId3"/>
              </a:rPr>
              <a:t>patrick@filoo.de</a:t>
            </a:r>
            <a:endParaRPr lang="de-DE" dirty="0"/>
          </a:p>
          <a:p>
            <a:pPr lvl="1"/>
            <a:r>
              <a:rPr lang="de-DE" dirty="0"/>
              <a:t>T: 05241 / 86730 - 26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1721-8691-674C-AB42-AB456954F40F}" type="datetime1">
              <a:rPr lang="de-DE" smtClean="0"/>
              <a:pPr/>
              <a:t>24.08.2016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Sicheres Cloud-Hosting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C7F8-E165-504B-BA80-108E0245420B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2248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Vorstellung</a:t>
            </a:r>
          </a:p>
          <a:p>
            <a:r>
              <a:rPr lang="de-DE" dirty="0"/>
              <a:t>Einleitung</a:t>
            </a:r>
          </a:p>
          <a:p>
            <a:r>
              <a:rPr lang="de-DE" dirty="0"/>
              <a:t>Bestandteile einer sicheren Cloud</a:t>
            </a:r>
          </a:p>
          <a:p>
            <a:r>
              <a:rPr lang="de-DE" dirty="0"/>
              <a:t>Über die </a:t>
            </a:r>
            <a:r>
              <a:rPr lang="de-DE" dirty="0" err="1"/>
              <a:t>filoo</a:t>
            </a:r>
            <a:r>
              <a:rPr lang="de-DE" dirty="0"/>
              <a:t> </a:t>
            </a:r>
            <a:r>
              <a:rPr lang="de-DE" dirty="0" err="1"/>
              <a:t>clouD</a:t>
            </a:r>
            <a:endParaRPr lang="de-DE" dirty="0"/>
          </a:p>
          <a:p>
            <a:r>
              <a:rPr lang="de-DE" dirty="0"/>
              <a:t>Live-Demo</a:t>
            </a:r>
          </a:p>
          <a:p>
            <a:r>
              <a:rPr lang="de-DE" dirty="0" err="1"/>
              <a:t>filoo</a:t>
            </a:r>
            <a:r>
              <a:rPr lang="de-DE" dirty="0"/>
              <a:t> private </a:t>
            </a:r>
            <a:r>
              <a:rPr lang="de-DE" dirty="0" err="1"/>
              <a:t>clouD</a:t>
            </a:r>
            <a:endParaRPr lang="de-DE" dirty="0"/>
          </a:p>
          <a:p>
            <a:r>
              <a:rPr lang="de-DE" dirty="0"/>
              <a:t>Ihre Fragen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1721-8691-674C-AB42-AB456954F40F}" type="datetime1">
              <a:rPr lang="de-DE" smtClean="0"/>
              <a:pPr/>
              <a:t>24.08.2016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Sicheres Cloud-Hosting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C7F8-E165-504B-BA80-108E0245420B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4782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 mich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Patrick Zaubi</a:t>
            </a:r>
          </a:p>
          <a:p>
            <a:r>
              <a:rPr lang="de-DE" dirty="0"/>
              <a:t>IT-Berater im Vertrieb seit 2007</a:t>
            </a:r>
          </a:p>
          <a:p>
            <a:r>
              <a:rPr lang="de-DE" dirty="0"/>
              <a:t>Seit 01.05. diesen Jahres bei der </a:t>
            </a:r>
            <a:r>
              <a:rPr lang="de-DE" dirty="0" err="1"/>
              <a:t>filoo</a:t>
            </a:r>
            <a:endParaRPr lang="de-DE" dirty="0"/>
          </a:p>
          <a:p>
            <a:r>
              <a:rPr lang="de-DE" dirty="0"/>
              <a:t>Gute Erfahrungen im Bereich RZ / Netzwerk</a:t>
            </a:r>
          </a:p>
          <a:p>
            <a:r>
              <a:rPr lang="de-DE" dirty="0"/>
              <a:t>Expertise:</a:t>
            </a:r>
          </a:p>
          <a:p>
            <a:pPr lvl="1"/>
            <a:r>
              <a:rPr lang="de-DE" dirty="0"/>
              <a:t>Cloud-Dienstleistungen</a:t>
            </a:r>
          </a:p>
          <a:p>
            <a:pPr lvl="1"/>
            <a:r>
              <a:rPr lang="de-DE" dirty="0"/>
              <a:t>Bandbreiten</a:t>
            </a:r>
          </a:p>
          <a:p>
            <a:pPr lvl="1"/>
            <a:r>
              <a:rPr lang="de-DE" dirty="0"/>
              <a:t>Projektmanagement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1721-8691-674C-AB42-AB456954F40F}" type="datetime1">
              <a:rPr lang="de-DE" smtClean="0"/>
              <a:pPr/>
              <a:t>24.08.2016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Sicheres Cloud-Hosting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C7F8-E165-504B-BA80-108E0245420B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473" y="3670545"/>
            <a:ext cx="2205564" cy="295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44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filoo</a:t>
            </a:r>
            <a:r>
              <a:rPr lang="de-DE" dirty="0"/>
              <a:t> &amp; TK-Hosting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filoo</a:t>
            </a:r>
            <a:r>
              <a:rPr lang="de-DE" dirty="0"/>
              <a:t> GmbH</a:t>
            </a:r>
          </a:p>
          <a:p>
            <a:pPr lvl="1"/>
            <a:r>
              <a:rPr lang="de-DE" dirty="0"/>
              <a:t>Gegründet 2002, akquiriert 2013</a:t>
            </a:r>
          </a:p>
          <a:p>
            <a:pPr lvl="1"/>
            <a:r>
              <a:rPr lang="de-DE" dirty="0"/>
              <a:t>100%-Tochter der Thomas-Krenn.AG</a:t>
            </a:r>
          </a:p>
          <a:p>
            <a:pPr lvl="1"/>
            <a:r>
              <a:rPr lang="de-DE" dirty="0"/>
              <a:t>Verantwortlich für gesamten Hosting-Bereich</a:t>
            </a:r>
          </a:p>
          <a:p>
            <a:r>
              <a:rPr lang="de-DE" dirty="0"/>
              <a:t>Standort Gütersloh</a:t>
            </a:r>
          </a:p>
          <a:p>
            <a:pPr lvl="1"/>
            <a:r>
              <a:rPr lang="de-DE" dirty="0"/>
              <a:t>10 Mitarbeiter</a:t>
            </a:r>
          </a:p>
          <a:p>
            <a:pPr lvl="1"/>
            <a:r>
              <a:rPr lang="de-DE" dirty="0"/>
              <a:t>Entwicklung, Vertrieb &amp; Administration</a:t>
            </a:r>
          </a:p>
          <a:p>
            <a:r>
              <a:rPr lang="de-DE" dirty="0"/>
              <a:t>Standort </a:t>
            </a:r>
            <a:r>
              <a:rPr lang="de-DE" dirty="0" err="1"/>
              <a:t>Freyung</a:t>
            </a:r>
            <a:endParaRPr lang="de-DE" dirty="0"/>
          </a:p>
          <a:p>
            <a:pPr lvl="1"/>
            <a:r>
              <a:rPr lang="de-DE" dirty="0"/>
              <a:t>5 Mitarbeiter</a:t>
            </a:r>
          </a:p>
          <a:p>
            <a:pPr lvl="1"/>
            <a:r>
              <a:rPr lang="de-DE" dirty="0"/>
              <a:t>Vertrieb, Administration &amp; Support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1721-8691-674C-AB42-AB456954F40F}" type="datetime1">
              <a:rPr lang="de-DE" smtClean="0"/>
              <a:pPr/>
              <a:t>24.08.2016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Sicheres Cloud-Hosting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C7F8-E165-504B-BA80-108E0245420B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2157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Sicheres Cloud Hosting: Geht das 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1721-8691-674C-AB42-AB456954F40F}" type="datetime1">
              <a:rPr lang="de-DE" smtClean="0"/>
              <a:pPr/>
              <a:t>24.08.2016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Sicheres Cloud-Hosting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C7F8-E165-504B-BA80-108E0245420B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7" name="Grafik 6" descr="clou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838" y="1468921"/>
            <a:ext cx="7735330" cy="47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04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Cloud-Gedanke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pPr marL="450708" lvl="1" indent="0">
              <a:buNone/>
            </a:pPr>
            <a:r>
              <a:rPr lang="de-DE" dirty="0"/>
              <a:t>	</a:t>
            </a:r>
            <a:r>
              <a:rPr lang="de-DE" sz="4400" dirty="0"/>
              <a:t>„Mir ist egal wo und wie,</a:t>
            </a:r>
          </a:p>
          <a:p>
            <a:pPr marL="450708" lvl="1" indent="0">
              <a:buNone/>
            </a:pPr>
            <a:r>
              <a:rPr lang="de-DE" sz="4400" dirty="0"/>
              <a:t>	Hauptsache es läuft und ich</a:t>
            </a:r>
          </a:p>
          <a:p>
            <a:pPr marL="450708" lvl="1" indent="0">
              <a:buNone/>
            </a:pPr>
            <a:r>
              <a:rPr lang="de-DE" sz="4400" dirty="0"/>
              <a:t>	kann es jederzeit abschalten.“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1721-8691-674C-AB42-AB456954F40F}" type="datetime1">
              <a:rPr lang="de-DE" smtClean="0"/>
              <a:pPr/>
              <a:t>24.08.2016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Sicheres Cloud-Hosting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C7F8-E165-504B-BA80-108E0245420B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2750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Wollen Sie das wirklich 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Wollen Sie Ihre Firmendaten auf einer VM in Russland ablegen ? </a:t>
            </a:r>
          </a:p>
          <a:p>
            <a:r>
              <a:rPr lang="de-DE" dirty="0"/>
              <a:t>Möchten Sie patentgeschützte technische Pläne in die USA kopieren ?</a:t>
            </a:r>
          </a:p>
          <a:p>
            <a:r>
              <a:rPr lang="de-DE" dirty="0"/>
              <a:t>Sind Personalunterlagen in der „Firmen-Dropbox“ gut aufgehoben ?</a:t>
            </a:r>
          </a:p>
          <a:p>
            <a:r>
              <a:rPr lang="de-DE" dirty="0"/>
              <a:t>Möchten Sie Kunden- und Interessentendaten an eine amerikanische Firma verschenken ?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1721-8691-674C-AB42-AB456954F40F}" type="datetime1">
              <a:rPr lang="de-DE" smtClean="0"/>
              <a:pPr/>
              <a:t>24.08.2016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Sicheres Cloud-Hosting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C7F8-E165-504B-BA80-108E0245420B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2170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940" y="274638"/>
            <a:ext cx="6356901" cy="1143000"/>
          </a:xfrm>
        </p:spPr>
        <p:txBody>
          <a:bodyPr/>
          <a:lstStyle/>
          <a:p>
            <a:r>
              <a:rPr lang="de-DE" dirty="0"/>
              <a:t>NSA, GCHQ, BND und Co.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Große Verunsicherung durch NSA-Skandal</a:t>
            </a:r>
          </a:p>
          <a:p>
            <a:pPr lvl="1"/>
            <a:r>
              <a:rPr lang="de-DE" dirty="0"/>
              <a:t>Abhören im großen Stil</a:t>
            </a:r>
          </a:p>
          <a:p>
            <a:pPr lvl="1"/>
            <a:r>
              <a:rPr lang="de-DE" dirty="0"/>
              <a:t>Abgriff von Daten auch in Deutschland</a:t>
            </a:r>
          </a:p>
          <a:p>
            <a:pPr lvl="1"/>
            <a:endParaRPr lang="de-DE" dirty="0"/>
          </a:p>
          <a:p>
            <a:r>
              <a:rPr lang="de-DE" dirty="0"/>
              <a:t>Heise.de Schlagzeilen der letzten Tage:</a:t>
            </a:r>
          </a:p>
          <a:p>
            <a:pPr lvl="1"/>
            <a:r>
              <a:rPr lang="de-DE" dirty="0" err="1"/>
              <a:t>Geleakte</a:t>
            </a:r>
            <a:r>
              <a:rPr lang="de-DE" dirty="0"/>
              <a:t> NSA-Hackersoftware</a:t>
            </a:r>
          </a:p>
          <a:p>
            <a:pPr lvl="1"/>
            <a:r>
              <a:rPr lang="de-DE" dirty="0"/>
              <a:t>NSA-</a:t>
            </a:r>
            <a:r>
              <a:rPr lang="de-DE" dirty="0" err="1"/>
              <a:t>Hackingtools</a:t>
            </a:r>
            <a:r>
              <a:rPr lang="de-DE" dirty="0"/>
              <a:t>: Kritische Sicherheitslücke in Firewalls</a:t>
            </a:r>
          </a:p>
          <a:p>
            <a:pPr lvl="1"/>
            <a:r>
              <a:rPr lang="de-DE" dirty="0"/>
              <a:t>Russische Hackergruppen sollen Informationen zu Trump bei US-Demokraten gestohlen haben</a:t>
            </a:r>
          </a:p>
          <a:p>
            <a:pPr lvl="1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1721-8691-674C-AB42-AB456954F40F}" type="datetime1">
              <a:rPr lang="de-DE" smtClean="0"/>
              <a:pPr/>
              <a:t>24.08.2016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Sicheres Cloud-Hosting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C7F8-E165-504B-BA80-108E0245420B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1437896"/>
      </p:ext>
    </p:extLst>
  </p:cSld>
  <p:clrMapOvr>
    <a:masterClrMapping/>
  </p:clrMapOvr>
</p:sld>
</file>

<file path=ppt/theme/theme1.xml><?xml version="1.0" encoding="utf-8"?>
<a:theme xmlns:a="http://schemas.openxmlformats.org/drawingml/2006/main" name="TK-Grupp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665</Words>
  <Application>Microsoft Office PowerPoint</Application>
  <PresentationFormat>Benutzerdefiniert</PresentationFormat>
  <Paragraphs>268</Paragraphs>
  <Slides>29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4" baseType="lpstr">
      <vt:lpstr>Arial</vt:lpstr>
      <vt:lpstr>Calibri</vt:lpstr>
      <vt:lpstr>FS Me</vt:lpstr>
      <vt:lpstr>Lucida Grande</vt:lpstr>
      <vt:lpstr>TK-Gruppe</vt:lpstr>
      <vt:lpstr>Sicheres Hosting in der Cloud</vt:lpstr>
      <vt:lpstr>Organisatorisches</vt:lpstr>
      <vt:lpstr>Agenda</vt:lpstr>
      <vt:lpstr>Über mich</vt:lpstr>
      <vt:lpstr>filoo &amp; TK-Hosting</vt:lpstr>
      <vt:lpstr>Sicheres Cloud Hosting: Geht das ?</vt:lpstr>
      <vt:lpstr>Der Cloud-Gedanke</vt:lpstr>
      <vt:lpstr>Wollen Sie das wirklich ?</vt:lpstr>
      <vt:lpstr>NSA, GCHQ, BND und Co.</vt:lpstr>
      <vt:lpstr>Alles unsicher ?</vt:lpstr>
      <vt:lpstr>Werde ich belauscht ? </vt:lpstr>
      <vt:lpstr>Wie kann filoo helfen ?</vt:lpstr>
      <vt:lpstr>clouD – Der Clou ist das „D“!</vt:lpstr>
      <vt:lpstr>Was brauchen Sie ?</vt:lpstr>
      <vt:lpstr>Sicheres RZ</vt:lpstr>
      <vt:lpstr>Sichere Cloud-Middleware</vt:lpstr>
      <vt:lpstr>Sichere Verbindungen</vt:lpstr>
      <vt:lpstr>Sichere Services</vt:lpstr>
      <vt:lpstr>Sichere Anmeldung</vt:lpstr>
      <vt:lpstr>filoo cloudD - Aufbau</vt:lpstr>
      <vt:lpstr>filoo clouD - Netz</vt:lpstr>
      <vt:lpstr>Weitere Features</vt:lpstr>
      <vt:lpstr>Demo public IaaS Cloud</vt:lpstr>
      <vt:lpstr>Private IaaS Cloud</vt:lpstr>
      <vt:lpstr>Screenshots private Cloud</vt:lpstr>
      <vt:lpstr>Screenshots private Cloud</vt:lpstr>
      <vt:lpstr>Weitere Hosting-Services </vt:lpstr>
      <vt:lpstr>Vielen Dank!</vt:lpstr>
      <vt:lpstr>Kontakt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Lehmann</dc:creator>
  <cp:lastModifiedBy>Patrick Zaubi</cp:lastModifiedBy>
  <cp:revision>96</cp:revision>
  <dcterms:created xsi:type="dcterms:W3CDTF">2014-02-26T11:59:38Z</dcterms:created>
  <dcterms:modified xsi:type="dcterms:W3CDTF">2016-08-24T09:22:17Z</dcterms:modified>
</cp:coreProperties>
</file>